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5c8c847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5c8c847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7b39ee8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7b39ee8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5a2b9865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5a2b9865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5387f34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5387f34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5a2b9865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5a2b9865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5387f343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5387f343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5a2b9865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5a2b9865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5a2b9865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5a2b9865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5a2b9865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5a2b9865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31a396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31a396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a43f5e0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a43f5e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b39e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b39e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7b39ee8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7b39ee8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7b39ee8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7b39ee8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b39ee8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7b39ee8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7b39ee8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7b39ee8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7b39ee8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7b39ee8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5a2b986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5a2b986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7b39ee8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7b39ee8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7b39ee8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7b39ee8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5a2b9865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5a2b9865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7b39ee8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7b39ee8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5a2b98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5a2b98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7b39ee87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7b39ee87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53e49b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53e49b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7b39ee8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7b39ee8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7b39ee87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7b39ee87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5a2b986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5a2b986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910952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910952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7b39ee8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7b39ee8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a43f5e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a43f5e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a43f5e0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a43f5e0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a43f5e0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a43f5e0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5a2b98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5a2b98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7b39ee8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7b39ee8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5a2b9865f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5a2b9865f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a43f5e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a43f5e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5a2b986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5a2b986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5a2b9865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15a2b9865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5a2b986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5a2b986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5a2b9865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5a2b9865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5a2b9865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5a2b9865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5a2b9865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5a2b9865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5a2b9865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5a2b9865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3F3F3"/>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lvl1pPr indent="-330200" lvl="0" marL="457200">
              <a:spcBef>
                <a:spcPts val="200"/>
              </a:spcBef>
              <a:spcAft>
                <a:spcPts val="0"/>
              </a:spcAft>
              <a:buSzPts val="1600"/>
              <a:buChar char="●"/>
              <a:defRPr/>
            </a:lvl1pPr>
            <a:lvl2pPr indent="-311150" lvl="1" marL="914400">
              <a:lnSpc>
                <a:spcPct val="115000"/>
              </a:lnSpc>
              <a:spcBef>
                <a:spcPts val="200"/>
              </a:spcBef>
              <a:spcAft>
                <a:spcPts val="0"/>
              </a:spcAft>
              <a:buSzPts val="1300"/>
              <a:buChar char="○"/>
              <a:defRPr sz="13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97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03782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200"/>
              <a:buNone/>
              <a:defRPr sz="22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Char char="●"/>
              <a:defRPr sz="16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1150" lvl="2" marL="1371600">
              <a:lnSpc>
                <a:spcPct val="115000"/>
              </a:lnSpc>
              <a:spcBef>
                <a:spcPts val="0"/>
              </a:spcBef>
              <a:spcAft>
                <a:spcPts val="0"/>
              </a:spcAft>
              <a:buClr>
                <a:schemeClr val="dk2"/>
              </a:buClr>
              <a:buSzPts val="1300"/>
              <a:buChar char="■"/>
              <a:defRPr sz="1300">
                <a:solidFill>
                  <a:schemeClr val="dk2"/>
                </a:solidFill>
              </a:defRPr>
            </a:lvl3pPr>
            <a:lvl4pPr indent="-311150" lvl="3" marL="1828800">
              <a:lnSpc>
                <a:spcPct val="115000"/>
              </a:lnSpc>
              <a:spcBef>
                <a:spcPts val="0"/>
              </a:spcBef>
              <a:spcAft>
                <a:spcPts val="0"/>
              </a:spcAft>
              <a:buClr>
                <a:schemeClr val="dk2"/>
              </a:buClr>
              <a:buSzPts val="1300"/>
              <a:buChar char="●"/>
              <a:defRPr sz="1300">
                <a:solidFill>
                  <a:schemeClr val="dk2"/>
                </a:solidFill>
              </a:defRPr>
            </a:lvl4pPr>
            <a:lvl5pPr indent="-304800" lvl="4" marL="2286000">
              <a:lnSpc>
                <a:spcPct val="115000"/>
              </a:lnSpc>
              <a:spcBef>
                <a:spcPts val="0"/>
              </a:spcBef>
              <a:spcAft>
                <a:spcPts val="0"/>
              </a:spcAft>
              <a:buClr>
                <a:schemeClr val="dk2"/>
              </a:buClr>
              <a:buSzPts val="1200"/>
              <a:buChar char="○"/>
              <a:defRPr sz="1200">
                <a:solidFill>
                  <a:schemeClr val="dk2"/>
                </a:solidFill>
              </a:defRPr>
            </a:lvl5pPr>
            <a:lvl6pPr indent="-304800" lvl="5" marL="2743200">
              <a:lnSpc>
                <a:spcPct val="115000"/>
              </a:lnSpc>
              <a:spcBef>
                <a:spcPts val="0"/>
              </a:spcBef>
              <a:spcAft>
                <a:spcPts val="0"/>
              </a:spcAft>
              <a:buClr>
                <a:schemeClr val="dk2"/>
              </a:buClr>
              <a:buSzPts val="1200"/>
              <a:buChar char="■"/>
              <a:defRPr sz="1200">
                <a:solidFill>
                  <a:schemeClr val="dk2"/>
                </a:solidFill>
              </a:defRPr>
            </a:lvl6pPr>
            <a:lvl7pPr indent="-292100" lvl="6" marL="3200400">
              <a:lnSpc>
                <a:spcPct val="115000"/>
              </a:lnSpc>
              <a:spcBef>
                <a:spcPts val="0"/>
              </a:spcBef>
              <a:spcAft>
                <a:spcPts val="0"/>
              </a:spcAft>
              <a:buClr>
                <a:schemeClr val="dk2"/>
              </a:buClr>
              <a:buSzPts val="1000"/>
              <a:buChar char="●"/>
              <a:defRPr sz="1000">
                <a:solidFill>
                  <a:schemeClr val="dk2"/>
                </a:solidFill>
              </a:defRPr>
            </a:lvl7pPr>
            <a:lvl8pPr indent="-292100" lvl="7" marL="3657600">
              <a:lnSpc>
                <a:spcPct val="115000"/>
              </a:lnSpc>
              <a:spcBef>
                <a:spcPts val="0"/>
              </a:spcBef>
              <a:spcAft>
                <a:spcPts val="0"/>
              </a:spcAft>
              <a:buClr>
                <a:schemeClr val="dk2"/>
              </a:buClr>
              <a:buSzPts val="1000"/>
              <a:buChar char="○"/>
              <a:defRPr sz="1000">
                <a:solidFill>
                  <a:schemeClr val="dk2"/>
                </a:solidFill>
              </a:defRPr>
            </a:lvl8pPr>
            <a:lvl9pPr indent="-292100" lvl="8" marL="4114800">
              <a:lnSpc>
                <a:spcPct val="115000"/>
              </a:lnSpc>
              <a:spcBef>
                <a:spcPts val="0"/>
              </a:spcBef>
              <a:spcAft>
                <a:spcPts val="0"/>
              </a:spcAft>
              <a:buClr>
                <a:schemeClr val="dk2"/>
              </a:buClr>
              <a:buSzPts val="1000"/>
              <a:buChar char="■"/>
              <a:defRPr sz="10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paseto.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echtarget.com/whatis/definition/attack-surface" TargetMode="External"/><Relationship Id="rId4" Type="http://schemas.openxmlformats.org/officeDocument/2006/relationships/image" Target="../media/image4.png"/><Relationship Id="rId5" Type="http://schemas.openxmlformats.org/officeDocument/2006/relationships/hyperlink" Target="https://www.techtarget.com/iotagenda/definition/IoT-security-Internet-of-Things-secur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1021075" y="400925"/>
            <a:ext cx="78111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 The Hive Of Things</a:t>
            </a:r>
            <a:endParaRPr/>
          </a:p>
        </p:txBody>
      </p:sp>
      <p:sp>
        <p:nvSpPr>
          <p:cNvPr id="55" name="Google Shape;55;p1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AutoNum type="arabicPeriod"/>
            </a:pPr>
            <a:r>
              <a:rPr lang="en"/>
              <a:t>Introduction and Why HiveOT</a:t>
            </a:r>
            <a:endParaRPr/>
          </a:p>
          <a:p>
            <a:pPr indent="-330200" lvl="0" marL="457200" rtl="0" algn="l">
              <a:spcBef>
                <a:spcPts val="200"/>
              </a:spcBef>
              <a:spcAft>
                <a:spcPts val="0"/>
              </a:spcAft>
              <a:buSzPts val="1600"/>
              <a:buAutoNum type="arabicPeriod"/>
            </a:pPr>
            <a:r>
              <a:rPr lang="en"/>
              <a:t>Security of Things</a:t>
            </a:r>
            <a:endParaRPr/>
          </a:p>
          <a:p>
            <a:pPr indent="-330200" lvl="0" marL="457200" rtl="0" algn="l">
              <a:spcBef>
                <a:spcPts val="200"/>
              </a:spcBef>
              <a:spcAft>
                <a:spcPts val="0"/>
              </a:spcAft>
              <a:buSzPts val="1600"/>
              <a:buAutoNum type="arabicPeriod"/>
            </a:pPr>
            <a:r>
              <a:rPr lang="en"/>
              <a:t>Using the WoT TD for Digital Twins</a:t>
            </a:r>
            <a:endParaRPr/>
          </a:p>
          <a:p>
            <a:pPr indent="-330200" lvl="0" marL="457200" rtl="0" algn="l">
              <a:spcBef>
                <a:spcPts val="200"/>
              </a:spcBef>
              <a:spcAft>
                <a:spcPts val="0"/>
              </a:spcAft>
              <a:buSzPts val="1600"/>
              <a:buAutoNum type="arabicPeriod"/>
            </a:pPr>
            <a:r>
              <a:rPr lang="en"/>
              <a:t>Messaging </a:t>
            </a:r>
            <a:endParaRPr/>
          </a:p>
          <a:p>
            <a:pPr indent="-330200" lvl="0" marL="457200" rtl="0" algn="l">
              <a:spcBef>
                <a:spcPts val="200"/>
              </a:spcBef>
              <a:spcAft>
                <a:spcPts val="0"/>
              </a:spcAft>
              <a:buSzPts val="1600"/>
              <a:buAutoNum type="arabicPeriod"/>
            </a:pPr>
            <a:r>
              <a:rPr lang="en"/>
              <a:t>Demo</a:t>
            </a:r>
            <a:endParaRPr/>
          </a:p>
          <a:p>
            <a:pPr indent="-330200" lvl="0" marL="457200" rtl="0" algn="l">
              <a:spcBef>
                <a:spcPts val="200"/>
              </a:spcBef>
              <a:spcAft>
                <a:spcPts val="0"/>
              </a:spcAft>
              <a:buSzPts val="1600"/>
              <a:buAutoNum type="arabicPeriod"/>
            </a:pPr>
            <a:r>
              <a:rPr lang="en"/>
              <a:t>TD Challenges</a:t>
            </a:r>
            <a:endParaRPr/>
          </a:p>
          <a:p>
            <a:pPr indent="-311150" lvl="1" marL="914400" rtl="0" algn="l">
              <a:spcBef>
                <a:spcPts val="200"/>
              </a:spcBef>
              <a:spcAft>
                <a:spcPts val="0"/>
              </a:spcAft>
              <a:buSzPts val="1300"/>
              <a:buAutoNum type="alphaLcPeriod"/>
            </a:pPr>
            <a:r>
              <a:rPr lang="en"/>
              <a:t>Affordances</a:t>
            </a:r>
            <a:endParaRPr/>
          </a:p>
          <a:p>
            <a:pPr indent="-311150" lvl="1" marL="914400" rtl="0" algn="l">
              <a:spcBef>
                <a:spcPts val="200"/>
              </a:spcBef>
              <a:spcAft>
                <a:spcPts val="0"/>
              </a:spcAft>
              <a:buSzPts val="1300"/>
              <a:buAutoNum type="alphaLcPeriod"/>
            </a:pPr>
            <a:r>
              <a:rPr lang="en"/>
              <a:t>Forms</a:t>
            </a:r>
            <a:endParaRPr/>
          </a:p>
          <a:p>
            <a:pPr indent="-311150" lvl="1" marL="914400" rtl="0" algn="l">
              <a:spcBef>
                <a:spcPts val="200"/>
              </a:spcBef>
              <a:spcAft>
                <a:spcPts val="0"/>
              </a:spcAft>
              <a:buSzPts val="1300"/>
              <a:buAutoNum type="alphaLcPeriod"/>
            </a:pPr>
            <a:r>
              <a:rPr lang="en"/>
              <a:t>Other </a:t>
            </a:r>
            <a:endParaRPr/>
          </a:p>
        </p:txBody>
      </p:sp>
      <p:pic>
        <p:nvPicPr>
          <p:cNvPr id="56" name="Google Shape;56;p13"/>
          <p:cNvPicPr preferRelativeResize="0"/>
          <p:nvPr/>
        </p:nvPicPr>
        <p:blipFill>
          <a:blip r:embed="rId3">
            <a:alphaModFix/>
          </a:blip>
          <a:stretch>
            <a:fillRect/>
          </a:stretch>
        </p:blipFill>
        <p:spPr>
          <a:xfrm>
            <a:off x="271425" y="445025"/>
            <a:ext cx="553787" cy="572700"/>
          </a:xfrm>
          <a:prstGeom prst="rect">
            <a:avLst/>
          </a:prstGeom>
          <a:noFill/>
          <a:ln>
            <a:noFill/>
          </a:ln>
        </p:spPr>
      </p:pic>
      <p:pic>
        <p:nvPicPr>
          <p:cNvPr id="57" name="Google Shape;57;p13"/>
          <p:cNvPicPr preferRelativeResize="0"/>
          <p:nvPr/>
        </p:nvPicPr>
        <p:blipFill>
          <a:blip r:embed="rId4">
            <a:alphaModFix/>
          </a:blip>
          <a:stretch>
            <a:fillRect/>
          </a:stretch>
        </p:blipFill>
        <p:spPr>
          <a:xfrm>
            <a:off x="6847575" y="1681650"/>
            <a:ext cx="1608026" cy="1608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in the box - Runtime, Messaging Protocols and Plugins</a:t>
            </a:r>
            <a:endParaRPr/>
          </a:p>
        </p:txBody>
      </p:sp>
      <p:pic>
        <p:nvPicPr>
          <p:cNvPr id="173" name="Google Shape;173;p22"/>
          <p:cNvPicPr preferRelativeResize="0"/>
          <p:nvPr/>
        </p:nvPicPr>
        <p:blipFill>
          <a:blip r:embed="rId3">
            <a:alphaModFix/>
          </a:blip>
          <a:stretch>
            <a:fillRect/>
          </a:stretch>
        </p:blipFill>
        <p:spPr>
          <a:xfrm>
            <a:off x="7623875" y="3744575"/>
            <a:ext cx="1398925" cy="1398925"/>
          </a:xfrm>
          <a:prstGeom prst="rect">
            <a:avLst/>
          </a:prstGeom>
          <a:noFill/>
          <a:ln>
            <a:noFill/>
          </a:ln>
        </p:spPr>
      </p:pic>
      <p:pic>
        <p:nvPicPr>
          <p:cNvPr id="174" name="Google Shape;174;p22" title="hub components.png"/>
          <p:cNvPicPr preferRelativeResize="0"/>
          <p:nvPr/>
        </p:nvPicPr>
        <p:blipFill>
          <a:blip r:embed="rId4">
            <a:alphaModFix/>
          </a:blip>
          <a:stretch>
            <a:fillRect/>
          </a:stretch>
        </p:blipFill>
        <p:spPr>
          <a:xfrm>
            <a:off x="632775" y="1045425"/>
            <a:ext cx="7128576" cy="3825344"/>
          </a:xfrm>
          <a:prstGeom prst="rect">
            <a:avLst/>
          </a:prstGeom>
          <a:noFill/>
          <a:ln>
            <a:noFill/>
          </a:ln>
        </p:spPr>
      </p:pic>
      <p:sp>
        <p:nvSpPr>
          <p:cNvPr id="175" name="Google Shape;175;p2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title="action-flow.jpg"/>
          <p:cNvPicPr preferRelativeResize="0"/>
          <p:nvPr/>
        </p:nvPicPr>
        <p:blipFill>
          <a:blip r:embed="rId3">
            <a:alphaModFix/>
          </a:blip>
          <a:stretch>
            <a:fillRect/>
          </a:stretch>
        </p:blipFill>
        <p:spPr>
          <a:xfrm>
            <a:off x="152400" y="879875"/>
            <a:ext cx="8779750" cy="4111226"/>
          </a:xfrm>
          <a:prstGeom prst="rect">
            <a:avLst/>
          </a:prstGeom>
          <a:noFill/>
          <a:ln>
            <a:noFill/>
          </a:ln>
        </p:spPr>
      </p:pic>
      <p:sp>
        <p:nvSpPr>
          <p:cNvPr id="181" name="Google Shape;181;p2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a:t>
            </a:r>
            <a:r>
              <a:rPr lang="en"/>
              <a:t> - </a:t>
            </a:r>
            <a:r>
              <a:rPr lang="en"/>
              <a:t>Action Flow</a:t>
            </a:r>
            <a:endParaRPr/>
          </a:p>
        </p:txBody>
      </p:sp>
      <p:pic>
        <p:nvPicPr>
          <p:cNvPr id="182" name="Google Shape;182;p23"/>
          <p:cNvPicPr preferRelativeResize="0"/>
          <p:nvPr/>
        </p:nvPicPr>
        <p:blipFill>
          <a:blip r:embed="rId4">
            <a:alphaModFix/>
          </a:blip>
          <a:stretch>
            <a:fillRect/>
          </a:stretch>
        </p:blipFill>
        <p:spPr>
          <a:xfrm>
            <a:off x="5120000" y="1530025"/>
            <a:ext cx="489050" cy="48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Action sequence</a:t>
            </a:r>
            <a:endParaRPr/>
          </a:p>
        </p:txBody>
      </p:sp>
      <p:pic>
        <p:nvPicPr>
          <p:cNvPr id="188" name="Google Shape;188;p24" title="action-sequence.jpg"/>
          <p:cNvPicPr preferRelativeResize="0"/>
          <p:nvPr/>
        </p:nvPicPr>
        <p:blipFill>
          <a:blip r:embed="rId3">
            <a:alphaModFix/>
          </a:blip>
          <a:stretch>
            <a:fillRect/>
          </a:stretch>
        </p:blipFill>
        <p:spPr>
          <a:xfrm>
            <a:off x="311700" y="1075075"/>
            <a:ext cx="7810724" cy="3909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title="event-flow.jpg"/>
          <p:cNvPicPr preferRelativeResize="0"/>
          <p:nvPr/>
        </p:nvPicPr>
        <p:blipFill>
          <a:blip r:embed="rId3">
            <a:alphaModFix/>
          </a:blip>
          <a:stretch>
            <a:fillRect/>
          </a:stretch>
        </p:blipFill>
        <p:spPr>
          <a:xfrm>
            <a:off x="133625" y="1016900"/>
            <a:ext cx="8876749" cy="3939924"/>
          </a:xfrm>
          <a:prstGeom prst="rect">
            <a:avLst/>
          </a:prstGeom>
          <a:noFill/>
          <a:ln>
            <a:noFill/>
          </a:ln>
        </p:spPr>
      </p:pic>
      <p:sp>
        <p:nvSpPr>
          <p:cNvPr id="194" name="Google Shape;194;p2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Messaging - </a:t>
            </a:r>
            <a:r>
              <a:rPr lang="en"/>
              <a:t>Event Flow</a:t>
            </a:r>
            <a:endParaRPr/>
          </a:p>
        </p:txBody>
      </p:sp>
      <p:pic>
        <p:nvPicPr>
          <p:cNvPr id="195" name="Google Shape;195;p25"/>
          <p:cNvPicPr preferRelativeResize="0"/>
          <p:nvPr/>
        </p:nvPicPr>
        <p:blipFill>
          <a:blip r:embed="rId4">
            <a:alphaModFix/>
          </a:blip>
          <a:stretch>
            <a:fillRect/>
          </a:stretch>
        </p:blipFill>
        <p:spPr>
          <a:xfrm>
            <a:off x="5665100" y="1201930"/>
            <a:ext cx="399475" cy="39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a:t>
            </a:r>
            <a:r>
              <a:rPr lang="en"/>
              <a:t>Messaging - </a:t>
            </a:r>
            <a:r>
              <a:rPr lang="en"/>
              <a:t>Event Sequence</a:t>
            </a:r>
            <a:endParaRPr/>
          </a:p>
        </p:txBody>
      </p:sp>
      <p:pic>
        <p:nvPicPr>
          <p:cNvPr id="201" name="Google Shape;201;p26" title="event-sequence.jpg"/>
          <p:cNvPicPr preferRelativeResize="0"/>
          <p:nvPr/>
        </p:nvPicPr>
        <p:blipFill>
          <a:blip r:embed="rId3">
            <a:alphaModFix/>
          </a:blip>
          <a:stretch>
            <a:fillRect/>
          </a:stretch>
        </p:blipFill>
        <p:spPr>
          <a:xfrm>
            <a:off x="364825" y="988425"/>
            <a:ext cx="8339251" cy="4002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Services - Batteries Included</a:t>
            </a:r>
            <a:endParaRPr/>
          </a:p>
        </p:txBody>
      </p:sp>
      <p:sp>
        <p:nvSpPr>
          <p:cNvPr id="207" name="Google Shape;207;p2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Launcher - starting and stopping services</a:t>
            </a:r>
            <a:endParaRPr/>
          </a:p>
          <a:p>
            <a:pPr indent="-330200" lvl="0" marL="457200" rtl="0" algn="l">
              <a:spcBef>
                <a:spcPts val="200"/>
              </a:spcBef>
              <a:spcAft>
                <a:spcPts val="0"/>
              </a:spcAft>
              <a:buSzPts val="1600"/>
              <a:buChar char="●"/>
            </a:pPr>
            <a:r>
              <a:rPr lang="en"/>
              <a:t>History - event history</a:t>
            </a:r>
            <a:endParaRPr/>
          </a:p>
          <a:p>
            <a:pPr indent="-330200" lvl="0" marL="457200" rtl="0" algn="l">
              <a:spcBef>
                <a:spcPts val="200"/>
              </a:spcBef>
              <a:spcAft>
                <a:spcPts val="0"/>
              </a:spcAft>
              <a:buSzPts val="1600"/>
              <a:buChar char="●"/>
            </a:pPr>
            <a:r>
              <a:rPr lang="en"/>
              <a:t>Hiveoview - example web ui</a:t>
            </a:r>
            <a:endParaRPr/>
          </a:p>
          <a:p>
            <a:pPr indent="-330200" lvl="0" marL="457200" rtl="0" algn="l">
              <a:spcBef>
                <a:spcPts val="200"/>
              </a:spcBef>
              <a:spcAft>
                <a:spcPts val="0"/>
              </a:spcAft>
              <a:buSzPts val="1600"/>
              <a:buChar char="●"/>
            </a:pPr>
            <a:r>
              <a:rPr lang="en"/>
              <a:t>Certificates - server certificate management</a:t>
            </a:r>
            <a:endParaRPr/>
          </a:p>
          <a:p>
            <a:pPr indent="-330200" lvl="0" marL="457200" rtl="0" algn="l">
              <a:spcBef>
                <a:spcPts val="200"/>
              </a:spcBef>
              <a:spcAft>
                <a:spcPts val="0"/>
              </a:spcAft>
              <a:buSzPts val="1600"/>
              <a:buChar char="●"/>
            </a:pPr>
            <a:r>
              <a:rPr lang="en"/>
              <a:t>Provisioning - provisioning of devices</a:t>
            </a:r>
            <a:endParaRPr/>
          </a:p>
          <a:p>
            <a:pPr indent="-330200" lvl="0" marL="457200" rtl="0" algn="l">
              <a:spcBef>
                <a:spcPts val="200"/>
              </a:spcBef>
              <a:spcAft>
                <a:spcPts val="0"/>
              </a:spcAft>
              <a:buSzPts val="1600"/>
              <a:buChar char="●"/>
            </a:pPr>
            <a:r>
              <a:rPr lang="en"/>
              <a:t>Monitor - monitor Thing status and interactions </a:t>
            </a:r>
            <a:r>
              <a:rPr i="1" lang="en"/>
              <a:t>(*)</a:t>
            </a:r>
            <a:endParaRPr i="1"/>
          </a:p>
          <a:p>
            <a:pPr indent="-330200" lvl="0" marL="457200" rtl="0" algn="l">
              <a:spcBef>
                <a:spcPts val="200"/>
              </a:spcBef>
              <a:spcAft>
                <a:spcPts val="0"/>
              </a:spcAft>
              <a:buSzPts val="1600"/>
              <a:buChar char="●"/>
            </a:pPr>
            <a:r>
              <a:rPr lang="en"/>
              <a:t>Custom - easily extensible</a:t>
            </a:r>
            <a:endParaRPr/>
          </a:p>
          <a:p>
            <a:pPr indent="0" lvl="0" marL="0" rtl="0" algn="l">
              <a:spcBef>
                <a:spcPts val="200"/>
              </a:spcBef>
              <a:spcAft>
                <a:spcPts val="0"/>
              </a:spcAft>
              <a:buNone/>
            </a:pPr>
            <a:r>
              <a:t/>
            </a:r>
            <a:endParaRPr/>
          </a:p>
        </p:txBody>
      </p:sp>
      <p:pic>
        <p:nvPicPr>
          <p:cNvPr id="208" name="Google Shape;208;p27"/>
          <p:cNvPicPr preferRelativeResize="0"/>
          <p:nvPr/>
        </p:nvPicPr>
        <p:blipFill>
          <a:blip r:embed="rId3">
            <a:alphaModFix/>
          </a:blip>
          <a:stretch>
            <a:fillRect/>
          </a:stretch>
        </p:blipFill>
        <p:spPr>
          <a:xfrm>
            <a:off x="5687700" y="2852150"/>
            <a:ext cx="2257200" cy="1640550"/>
          </a:xfrm>
          <a:prstGeom prst="rect">
            <a:avLst/>
          </a:prstGeom>
          <a:noFill/>
          <a:ln>
            <a:noFill/>
          </a:ln>
        </p:spPr>
      </p:pic>
      <p:sp>
        <p:nvSpPr>
          <p:cNvPr id="209" name="Google Shape;209;p27"/>
          <p:cNvSpPr txBox="1"/>
          <p:nvPr/>
        </p:nvSpPr>
        <p:spPr>
          <a:xfrm>
            <a:off x="478150" y="4385300"/>
            <a:ext cx="384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a:t>
            </a:r>
            <a:endParaRPr i="1"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 Protocol </a:t>
            </a:r>
            <a:r>
              <a:rPr lang="en"/>
              <a:t>Bindings - Integrations</a:t>
            </a:r>
            <a:endParaRPr/>
          </a:p>
        </p:txBody>
      </p:sp>
      <p:sp>
        <p:nvSpPr>
          <p:cNvPr id="215" name="Google Shape;215;p2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ZWave</a:t>
            </a:r>
            <a:endParaRPr/>
          </a:p>
          <a:p>
            <a:pPr indent="-330200" lvl="0" marL="457200" rtl="0" algn="l">
              <a:spcBef>
                <a:spcPts val="200"/>
              </a:spcBef>
              <a:spcAft>
                <a:spcPts val="0"/>
              </a:spcAft>
              <a:buSzPts val="1600"/>
              <a:buChar char="●"/>
            </a:pPr>
            <a:r>
              <a:rPr lang="en"/>
              <a:t>Insteon</a:t>
            </a:r>
            <a:endParaRPr/>
          </a:p>
          <a:p>
            <a:pPr indent="-330200" lvl="0" marL="457200" rtl="0" algn="l">
              <a:spcBef>
                <a:spcPts val="200"/>
              </a:spcBef>
              <a:spcAft>
                <a:spcPts val="0"/>
              </a:spcAft>
              <a:buSzPts val="1600"/>
              <a:buChar char="●"/>
            </a:pPr>
            <a:r>
              <a:rPr lang="en"/>
              <a:t>1-wire </a:t>
            </a:r>
            <a:endParaRPr/>
          </a:p>
          <a:p>
            <a:pPr indent="-330200" lvl="0" marL="457200" rtl="0" algn="l">
              <a:spcBef>
                <a:spcPts val="200"/>
              </a:spcBef>
              <a:spcAft>
                <a:spcPts val="0"/>
              </a:spcAft>
              <a:buSzPts val="1600"/>
              <a:buChar char="●"/>
            </a:pPr>
            <a:r>
              <a:rPr lang="en"/>
              <a:t>… many more to come …</a:t>
            </a:r>
            <a:endParaRPr/>
          </a:p>
          <a:p>
            <a:pPr indent="-311150" lvl="1" marL="914400" rtl="0" algn="l">
              <a:spcBef>
                <a:spcPts val="200"/>
              </a:spcBef>
              <a:spcAft>
                <a:spcPts val="0"/>
              </a:spcAft>
              <a:buSzPts val="1300"/>
              <a:buChar char="○"/>
            </a:pPr>
            <a:r>
              <a:rPr lang="en"/>
              <a:t>WoT binding using TDs (smart Things) (*)</a:t>
            </a:r>
            <a:endParaRPr/>
          </a:p>
          <a:p>
            <a:pPr indent="-311150" lvl="1" marL="914400" rtl="0" algn="l">
              <a:spcBef>
                <a:spcPts val="200"/>
              </a:spcBef>
              <a:spcAft>
                <a:spcPts val="0"/>
              </a:spcAft>
              <a:buSzPts val="1300"/>
              <a:buChar char="○"/>
            </a:pPr>
            <a:r>
              <a:rPr lang="en"/>
              <a:t>Coap devices</a:t>
            </a:r>
            <a:endParaRPr/>
          </a:p>
          <a:p>
            <a:pPr indent="-311150" lvl="1" marL="914400" rtl="0" algn="l">
              <a:spcBef>
                <a:spcPts val="200"/>
              </a:spcBef>
              <a:spcAft>
                <a:spcPts val="0"/>
              </a:spcAft>
              <a:buSzPts val="1300"/>
              <a:buChar char="○"/>
            </a:pPr>
            <a:r>
              <a:rPr lang="en"/>
              <a:t>LoRa devices</a:t>
            </a:r>
            <a:endParaRPr/>
          </a:p>
          <a:p>
            <a:pPr indent="-311150" lvl="1" marL="914400" rtl="0" algn="l">
              <a:spcBef>
                <a:spcPts val="200"/>
              </a:spcBef>
              <a:spcAft>
                <a:spcPts val="0"/>
              </a:spcAft>
              <a:buSzPts val="1300"/>
              <a:buChar char="○"/>
            </a:pPr>
            <a:r>
              <a:rPr lang="en"/>
              <a:t>Internet services</a:t>
            </a:r>
            <a:endParaRPr/>
          </a:p>
          <a:p>
            <a:pPr indent="-311150" lvl="1" marL="914400" rtl="0" algn="l">
              <a:spcBef>
                <a:spcPts val="200"/>
              </a:spcBef>
              <a:spcAft>
                <a:spcPts val="0"/>
              </a:spcAft>
              <a:buSzPts val="1300"/>
              <a:buChar char="○"/>
            </a:pPr>
            <a:r>
              <a:rPr lang="en"/>
              <a:t>Node-wot</a:t>
            </a:r>
            <a:endParaRPr/>
          </a:p>
          <a:p>
            <a:pPr indent="-311150" lvl="1" marL="914400" rtl="0" algn="l">
              <a:spcBef>
                <a:spcPts val="200"/>
              </a:spcBef>
              <a:spcAft>
                <a:spcPts val="0"/>
              </a:spcAft>
              <a:buSzPts val="1300"/>
              <a:buChar char="○"/>
            </a:pPr>
            <a:r>
              <a:rPr lang="en"/>
              <a:t>…</a:t>
            </a:r>
            <a:endParaRPr/>
          </a:p>
        </p:txBody>
      </p:sp>
      <p:pic>
        <p:nvPicPr>
          <p:cNvPr id="216" name="Google Shape;216;p28"/>
          <p:cNvPicPr preferRelativeResize="0"/>
          <p:nvPr/>
        </p:nvPicPr>
        <p:blipFill>
          <a:blip r:embed="rId3">
            <a:alphaModFix/>
          </a:blip>
          <a:stretch>
            <a:fillRect/>
          </a:stretch>
        </p:blipFill>
        <p:spPr>
          <a:xfrm>
            <a:off x="2701200" y="2798550"/>
            <a:ext cx="1870799" cy="1175350"/>
          </a:xfrm>
          <a:prstGeom prst="rect">
            <a:avLst/>
          </a:prstGeom>
          <a:noFill/>
          <a:ln>
            <a:noFill/>
          </a:ln>
        </p:spPr>
      </p:pic>
      <p:sp>
        <p:nvSpPr>
          <p:cNvPr id="217" name="Google Shape;217;p28"/>
          <p:cNvSpPr txBox="1"/>
          <p:nvPr/>
        </p:nvSpPr>
        <p:spPr>
          <a:xfrm>
            <a:off x="311700" y="4436600"/>
            <a:ext cx="496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rPr>
              <a:t>(*) future as there are currently few native WoT IoT devices</a:t>
            </a:r>
            <a:endParaRPr i="1" sz="1200">
              <a:solidFill>
                <a:schemeClr val="dk2"/>
              </a:solidFill>
            </a:endParaRPr>
          </a:p>
        </p:txBody>
      </p:sp>
      <p:pic>
        <p:nvPicPr>
          <p:cNvPr id="218" name="Google Shape;218;p28" title="integrations.png"/>
          <p:cNvPicPr preferRelativeResize="0"/>
          <p:nvPr/>
        </p:nvPicPr>
        <p:blipFill>
          <a:blip r:embed="rId4">
            <a:alphaModFix/>
          </a:blip>
          <a:stretch>
            <a:fillRect/>
          </a:stretch>
        </p:blipFill>
        <p:spPr>
          <a:xfrm>
            <a:off x="4816800" y="1151950"/>
            <a:ext cx="3902900" cy="277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Hub Commandline Utilities</a:t>
            </a:r>
            <a:endParaRPr/>
          </a:p>
        </p:txBody>
      </p:sp>
      <p:sp>
        <p:nvSpPr>
          <p:cNvPr id="224" name="Google Shape;224;p2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hubcli - console admin tool to manage users and device, view events and inspect TDs.</a:t>
            </a:r>
            <a:endParaRPr/>
          </a:p>
          <a:p>
            <a:pPr indent="-330200" lvl="0" marL="457200" rtl="0" algn="l">
              <a:spcBef>
                <a:spcPts val="200"/>
              </a:spcBef>
              <a:spcAft>
                <a:spcPts val="0"/>
              </a:spcAft>
              <a:buSzPts val="1600"/>
              <a:buChar char="●"/>
            </a:pPr>
            <a:r>
              <a:rPr lang="en"/>
              <a:t>td2go - generate golang consumer and agent from a TD</a:t>
            </a:r>
            <a:endParaRPr/>
          </a:p>
          <a:p>
            <a:pPr indent="-330200" lvl="0" marL="457200" rtl="0" algn="l">
              <a:spcBef>
                <a:spcPts val="200"/>
              </a:spcBef>
              <a:spcAft>
                <a:spcPts val="0"/>
              </a:spcAft>
              <a:buSzPts val="1600"/>
              <a:buChar char="●"/>
            </a:pPr>
            <a:r>
              <a:rPr lang="en"/>
              <a:t>genvocab - generate vocabulary in golang, javascript and python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Little Demo</a:t>
            </a:r>
            <a:endParaRPr/>
          </a:p>
        </p:txBody>
      </p:sp>
      <p:pic>
        <p:nvPicPr>
          <p:cNvPr id="230" name="Google Shape;230;p30"/>
          <p:cNvPicPr preferRelativeResize="0"/>
          <p:nvPr/>
        </p:nvPicPr>
        <p:blipFill>
          <a:blip r:embed="rId3">
            <a:alphaModFix/>
          </a:blip>
          <a:stretch>
            <a:fillRect/>
          </a:stretch>
        </p:blipFill>
        <p:spPr>
          <a:xfrm>
            <a:off x="152400" y="1091800"/>
            <a:ext cx="8839201" cy="3645939"/>
          </a:xfrm>
          <a:prstGeom prst="rect">
            <a:avLst/>
          </a:prstGeom>
          <a:noFill/>
          <a:ln>
            <a:noFill/>
          </a:ln>
        </p:spPr>
      </p:pic>
      <p:sp>
        <p:nvSpPr>
          <p:cNvPr id="231" name="Google Shape;231;p30"/>
          <p:cNvSpPr txBox="1"/>
          <p:nvPr/>
        </p:nvSpPr>
        <p:spPr>
          <a:xfrm>
            <a:off x="7324875" y="4890150"/>
            <a:ext cx="17739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(but, .. where is the pumphouse?)</a:t>
            </a:r>
            <a:endParaRPr i="1" sz="800">
              <a:solidFill>
                <a:schemeClr val="dk2"/>
              </a:solidFill>
            </a:endParaRPr>
          </a:p>
        </p:txBody>
      </p:sp>
      <p:sp>
        <p:nvSpPr>
          <p:cNvPr id="232" name="Google Shape;232;p3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a:t>
            </a:r>
            <a:endParaRPr/>
          </a:p>
        </p:txBody>
      </p:sp>
      <p:sp>
        <p:nvSpPr>
          <p:cNvPr id="238" name="Google Shape;238;p3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These challenges were encountered in trying to implement the Digital Twin Hub with transport protocol bindings.</a:t>
            </a:r>
            <a:endParaRPr/>
          </a:p>
          <a:p>
            <a:pPr indent="0" lvl="0" marL="0" rtl="0" algn="l">
              <a:spcBef>
                <a:spcPts val="200"/>
              </a:spcBef>
              <a:spcAft>
                <a:spcPts val="0"/>
              </a:spcAft>
              <a:buNone/>
            </a:pPr>
            <a:r>
              <a:rPr lang="en"/>
              <a:t>The challenges described are those that are understood sufficiently to formulate it as a challenge. (you know only what you know, not what you don’t know.</a:t>
            </a:r>
            <a:endParaRPr/>
          </a:p>
          <a:p>
            <a:pPr indent="0" lvl="0" marL="0" rtl="0" algn="l">
              <a:spcBef>
                <a:spcPts val="200"/>
              </a:spcBef>
              <a:spcAft>
                <a:spcPts val="0"/>
              </a:spcAft>
              <a:buNone/>
            </a:pPr>
            <a:r>
              <a:rPr lang="en"/>
              <a:t>Additional challenges are expected to be uncovered once interoperability testing takes place. </a:t>
            </a:r>
            <a:endParaRPr/>
          </a:p>
          <a:p>
            <a:pPr indent="-330200" lvl="0" marL="457200" rtl="0" algn="l">
              <a:spcBef>
                <a:spcPts val="200"/>
              </a:spcBef>
              <a:spcAft>
                <a:spcPts val="0"/>
              </a:spcAft>
              <a:buSzPts val="1600"/>
              <a:buChar char="●"/>
            </a:pPr>
            <a:r>
              <a:rPr lang="en"/>
              <a:t>Challenges with TD Affordances</a:t>
            </a:r>
            <a:endParaRPr/>
          </a:p>
          <a:p>
            <a:pPr indent="-330200" lvl="0" marL="457200" rtl="0" algn="l">
              <a:spcBef>
                <a:spcPts val="200"/>
              </a:spcBef>
              <a:spcAft>
                <a:spcPts val="0"/>
              </a:spcAft>
              <a:buSzPts val="1600"/>
              <a:buChar char="●"/>
            </a:pPr>
            <a:r>
              <a:rPr lang="en"/>
              <a:t>Challenges with TD Forms</a:t>
            </a:r>
            <a:endParaRPr/>
          </a:p>
          <a:p>
            <a:pPr indent="-330200" lvl="0" marL="457200" rtl="0" algn="l">
              <a:spcBef>
                <a:spcPts val="200"/>
              </a:spcBef>
              <a:spcAft>
                <a:spcPts val="0"/>
              </a:spcAft>
              <a:buSzPts val="1600"/>
              <a:buChar char="●"/>
            </a:pPr>
            <a:r>
              <a:rPr lang="en"/>
              <a:t>Other 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Introduction  - about me</a:t>
            </a:r>
            <a:endParaRPr/>
          </a:p>
        </p:txBody>
      </p:sp>
      <p:sp>
        <p:nvSpPr>
          <p:cNvPr id="63" name="Google Shape;63;p1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Author of HiveOT</a:t>
            </a:r>
            <a:endParaRPr/>
          </a:p>
          <a:p>
            <a:pPr indent="-330200" lvl="0" marL="457200" rtl="0" algn="l">
              <a:spcBef>
                <a:spcPts val="200"/>
              </a:spcBef>
              <a:spcAft>
                <a:spcPts val="0"/>
              </a:spcAft>
              <a:buSzPts val="1600"/>
              <a:buChar char="●"/>
            </a:pPr>
            <a:r>
              <a:rPr lang="en"/>
              <a:t>Educated as Electronics Engineer </a:t>
            </a:r>
            <a:endParaRPr/>
          </a:p>
          <a:p>
            <a:pPr indent="-330200" lvl="0" marL="457200" rtl="0" algn="l">
              <a:spcBef>
                <a:spcPts val="200"/>
              </a:spcBef>
              <a:spcAft>
                <a:spcPts val="0"/>
              </a:spcAft>
              <a:buSzPts val="1600"/>
              <a:buChar char="●"/>
            </a:pPr>
            <a:r>
              <a:rPr lang="en"/>
              <a:t>Switched to software development in ‘89</a:t>
            </a:r>
            <a:endParaRPr/>
          </a:p>
          <a:p>
            <a:pPr indent="-330200" lvl="0" marL="457200" rtl="0" algn="l">
              <a:spcBef>
                <a:spcPts val="200"/>
              </a:spcBef>
              <a:spcAft>
                <a:spcPts val="0"/>
              </a:spcAft>
              <a:buSzPts val="1600"/>
              <a:buChar char="●"/>
            </a:pPr>
            <a:r>
              <a:rPr lang="en"/>
              <a:t>Took a (wrong) turn somewhere into management</a:t>
            </a:r>
            <a:endParaRPr/>
          </a:p>
          <a:p>
            <a:pPr indent="-330200" lvl="0" marL="457200" rtl="0" algn="l">
              <a:spcBef>
                <a:spcPts val="200"/>
              </a:spcBef>
              <a:spcAft>
                <a:spcPts val="0"/>
              </a:spcAft>
              <a:buSzPts val="1600"/>
              <a:buChar char="●"/>
            </a:pPr>
            <a:r>
              <a:rPr lang="en"/>
              <a:t>Love Coffee, IoT, FOSS, Linux, Golang and now WoT</a:t>
            </a:r>
            <a:endParaRPr/>
          </a:p>
          <a:p>
            <a:pPr indent="-330200" lvl="0" marL="457200" rtl="0" algn="l">
              <a:spcBef>
                <a:spcPts val="200"/>
              </a:spcBef>
              <a:spcAft>
                <a:spcPts val="0"/>
              </a:spcAft>
              <a:buSzPts val="1600"/>
              <a:buChar char="●"/>
            </a:pPr>
            <a:r>
              <a:rPr lang="en"/>
              <a:t>Slowly gaining experience with WoT since 2023</a:t>
            </a:r>
            <a:endParaRPr/>
          </a:p>
          <a:p>
            <a:pPr indent="0" lvl="0" marL="457200" rtl="0" algn="l">
              <a:spcBef>
                <a:spcPts val="200"/>
              </a:spcBef>
              <a:spcAft>
                <a:spcPts val="0"/>
              </a:spcAft>
              <a:buNone/>
            </a:pPr>
            <a:r>
              <a:t/>
            </a:r>
            <a:endParaRPr/>
          </a:p>
        </p:txBody>
      </p:sp>
      <p:pic>
        <p:nvPicPr>
          <p:cNvPr id="64" name="Google Shape;64;p14"/>
          <p:cNvPicPr preferRelativeResize="0"/>
          <p:nvPr/>
        </p:nvPicPr>
        <p:blipFill>
          <a:blip r:embed="rId3">
            <a:alphaModFix/>
          </a:blip>
          <a:stretch>
            <a:fillRect/>
          </a:stretch>
        </p:blipFill>
        <p:spPr>
          <a:xfrm>
            <a:off x="7945575" y="594525"/>
            <a:ext cx="611475" cy="84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a:t>
            </a:r>
            <a:endParaRPr/>
          </a:p>
        </p:txBody>
      </p:sp>
      <p:sp>
        <p:nvSpPr>
          <p:cNvPr id="244" name="Google Shape;244;p3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Is there a correlation between properties, actions and events</a:t>
            </a:r>
            <a:r>
              <a:rPr lang="en"/>
              <a:t>?</a:t>
            </a:r>
            <a:endParaRPr/>
          </a:p>
          <a:p>
            <a:pPr indent="-317500" lvl="0" marL="457200" rtl="0" algn="l">
              <a:spcBef>
                <a:spcPts val="200"/>
              </a:spcBef>
              <a:spcAft>
                <a:spcPts val="0"/>
              </a:spcAft>
              <a:buSzPts val="1400"/>
              <a:buChar char="●"/>
            </a:pPr>
            <a:r>
              <a:rPr lang="en" sz="1400"/>
              <a:t>WoT says: There is no intended relationship between affordances with the same name</a:t>
            </a:r>
            <a:endParaRPr sz="1400"/>
          </a:p>
          <a:p>
            <a:pPr indent="-317500" lvl="0" marL="457200" rtl="0" algn="l">
              <a:spcBef>
                <a:spcPts val="200"/>
              </a:spcBef>
              <a:spcAft>
                <a:spcPts val="0"/>
              </a:spcAft>
              <a:buSzPts val="1400"/>
              <a:buChar char="●"/>
            </a:pPr>
            <a:r>
              <a:rPr lang="en" sz="1400"/>
              <a:t>So, what does it mean if they can have the same name? </a:t>
            </a:r>
            <a:endParaRPr sz="1400"/>
          </a:p>
          <a:p>
            <a:pPr indent="0" lvl="0" marL="0" rtl="0" algn="l">
              <a:spcBef>
                <a:spcPts val="400"/>
              </a:spcBef>
              <a:spcAft>
                <a:spcPts val="0"/>
              </a:spcAft>
              <a:buNone/>
            </a:pPr>
            <a:br>
              <a:rPr lang="en"/>
            </a:br>
            <a:r>
              <a:rPr lang="en"/>
              <a:t>HiveOT uses ‘twin affordances’ to improve interactions</a:t>
            </a:r>
            <a:endParaRPr/>
          </a:p>
          <a:p>
            <a:pPr indent="-317500" lvl="0" marL="457200" rtl="0" algn="l">
              <a:spcBef>
                <a:spcPts val="200"/>
              </a:spcBef>
              <a:spcAft>
                <a:spcPts val="0"/>
              </a:spcAft>
              <a:buSzPts val="1400"/>
              <a:buChar char="●"/>
            </a:pPr>
            <a:r>
              <a:rPr lang="en" sz="1400"/>
              <a:t>HiveOT assumes an implicit relationship. An action named ‘switch’ can result in an event named ‘switch’ and updates a state property named ‘switch’. </a:t>
            </a:r>
            <a:endParaRPr sz="1400"/>
          </a:p>
          <a:p>
            <a:pPr indent="-317500" lvl="0" marL="457200" rtl="0" algn="l">
              <a:spcBef>
                <a:spcPts val="200"/>
              </a:spcBef>
              <a:spcAft>
                <a:spcPts val="0"/>
              </a:spcAft>
              <a:buSzPts val="1400"/>
              <a:buChar char="●"/>
            </a:pPr>
            <a:r>
              <a:rPr lang="en" sz="1400"/>
              <a:t>It would be confusing to repurpose the same name with a different meanings between actions, events and properties, so this is discouraged in HiveOT..</a:t>
            </a:r>
            <a:endParaRPr sz="1400"/>
          </a:p>
          <a:p>
            <a:pPr indent="-317500" lvl="0" marL="457200" rtl="0" algn="l">
              <a:spcBef>
                <a:spcPts val="200"/>
              </a:spcBef>
              <a:spcAft>
                <a:spcPts val="0"/>
              </a:spcAft>
              <a:buSzPts val="1400"/>
              <a:buChar char="●"/>
            </a:pPr>
            <a:r>
              <a:rPr lang="en" sz="1400"/>
              <a:t>Defined as ‘</a:t>
            </a:r>
            <a:r>
              <a:rPr b="1" lang="en" sz="1400"/>
              <a:t>twin affordances</a:t>
            </a:r>
            <a:r>
              <a:rPr lang="en" sz="1400"/>
              <a:t>’.</a:t>
            </a:r>
            <a:endParaRPr sz="1400"/>
          </a:p>
          <a:p>
            <a:pPr indent="0" lvl="0" marL="457200" rtl="0" algn="l">
              <a:spcBef>
                <a:spcPts val="200"/>
              </a:spcBef>
              <a:spcAft>
                <a:spcPts val="0"/>
              </a:spcAft>
              <a:buNone/>
            </a:pPr>
            <a:r>
              <a:t/>
            </a:r>
            <a:endParaRPr/>
          </a:p>
        </p:txBody>
      </p:sp>
      <p:pic>
        <p:nvPicPr>
          <p:cNvPr id="245" name="Google Shape;245;p32"/>
          <p:cNvPicPr preferRelativeResize="0"/>
          <p:nvPr/>
        </p:nvPicPr>
        <p:blipFill>
          <a:blip r:embed="rId3">
            <a:alphaModFix/>
          </a:blip>
          <a:stretch>
            <a:fillRect/>
          </a:stretch>
        </p:blipFill>
        <p:spPr>
          <a:xfrm>
            <a:off x="3562200" y="3609200"/>
            <a:ext cx="909550" cy="90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 actions vs properties (2)</a:t>
            </a:r>
            <a:endParaRPr/>
          </a:p>
        </p:txBody>
      </p:sp>
      <p:sp>
        <p:nvSpPr>
          <p:cNvPr id="251" name="Google Shape;251;p3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actions vs properties?</a:t>
            </a:r>
            <a:endParaRPr/>
          </a:p>
          <a:p>
            <a:pPr indent="-317500" lvl="0" marL="457200" rtl="0" algn="l">
              <a:spcBef>
                <a:spcPts val="200"/>
              </a:spcBef>
              <a:spcAft>
                <a:spcPts val="0"/>
              </a:spcAft>
              <a:buSzPts val="1400"/>
              <a:buChar char="●"/>
            </a:pPr>
            <a:r>
              <a:rPr lang="en" sz="1400"/>
              <a:t>Should a light switch be a property or an action?</a:t>
            </a:r>
            <a:endParaRPr sz="1400"/>
          </a:p>
          <a:p>
            <a:pPr indent="-317500" lvl="0" marL="457200" rtl="0" algn="l">
              <a:spcBef>
                <a:spcPts val="200"/>
              </a:spcBef>
              <a:spcAft>
                <a:spcPts val="0"/>
              </a:spcAft>
              <a:buSzPts val="1400"/>
              <a:buChar char="●"/>
            </a:pPr>
            <a:r>
              <a:rPr lang="en" sz="1400"/>
              <a:t>Can it be both? (hint: twin affordances)</a:t>
            </a:r>
            <a:endParaRPr sz="1400"/>
          </a:p>
          <a:p>
            <a:pPr indent="0" lvl="0" marL="457200" rtl="0" algn="l">
              <a:spcBef>
                <a:spcPts val="200"/>
              </a:spcBef>
              <a:spcAft>
                <a:spcPts val="0"/>
              </a:spcAft>
              <a:buNone/>
            </a:pPr>
            <a:r>
              <a:t/>
            </a:r>
            <a:endParaRPr/>
          </a:p>
          <a:p>
            <a:pPr indent="0" lvl="0" marL="0" rtl="0" algn="l">
              <a:spcBef>
                <a:spcPts val="400"/>
              </a:spcBef>
              <a:spcAft>
                <a:spcPts val="0"/>
              </a:spcAft>
              <a:buNone/>
            </a:pPr>
            <a:r>
              <a:rPr lang="en"/>
              <a:t>HiveOT’s rules</a:t>
            </a:r>
            <a:endParaRPr/>
          </a:p>
          <a:p>
            <a:pPr indent="-317500" lvl="0" marL="457200" rtl="0" algn="l">
              <a:spcBef>
                <a:spcPts val="200"/>
              </a:spcBef>
              <a:spcAft>
                <a:spcPts val="0"/>
              </a:spcAft>
              <a:buSzPts val="1400"/>
              <a:buChar char="●"/>
            </a:pPr>
            <a:r>
              <a:rPr lang="en" sz="1400"/>
              <a:t>If it triggers an </a:t>
            </a:r>
            <a:r>
              <a:rPr b="1" lang="en" sz="1400"/>
              <a:t>act</a:t>
            </a:r>
            <a:r>
              <a:rPr lang="en" sz="1400"/>
              <a:t>uator then it is an </a:t>
            </a:r>
            <a:r>
              <a:rPr b="1" lang="en" sz="1400"/>
              <a:t>act</a:t>
            </a:r>
            <a:r>
              <a:rPr lang="en" sz="1400"/>
              <a:t>ion</a:t>
            </a:r>
            <a:endParaRPr sz="1400"/>
          </a:p>
          <a:p>
            <a:pPr indent="-317500" lvl="0" marL="457200" rtl="0" algn="l">
              <a:spcBef>
                <a:spcPts val="200"/>
              </a:spcBef>
              <a:spcAft>
                <a:spcPts val="0"/>
              </a:spcAft>
              <a:buSzPts val="1400"/>
              <a:buChar char="●"/>
            </a:pPr>
            <a:r>
              <a:rPr lang="en" sz="1400"/>
              <a:t>If it has no inputs or requires multiple inputs then it is an action</a:t>
            </a:r>
            <a:endParaRPr sz="1400"/>
          </a:p>
          <a:p>
            <a:pPr indent="-317500" lvl="0" marL="457200" rtl="0" algn="l">
              <a:spcBef>
                <a:spcPts val="200"/>
              </a:spcBef>
              <a:spcAft>
                <a:spcPts val="0"/>
              </a:spcAft>
              <a:buSzPts val="1400"/>
              <a:buChar char="●"/>
            </a:pPr>
            <a:r>
              <a:rPr lang="en" sz="1400"/>
              <a:t>Mimics behavior in the real world. If humans have to ‘act’ then it is an action.</a:t>
            </a:r>
            <a:endParaRPr sz="1400"/>
          </a:p>
          <a:p>
            <a:pPr indent="-304800" lvl="2" marL="914400" rtl="0" algn="l">
              <a:spcBef>
                <a:spcPts val="0"/>
              </a:spcBef>
              <a:spcAft>
                <a:spcPts val="0"/>
              </a:spcAft>
              <a:buSzPts val="1200"/>
              <a:buChar char="■"/>
            </a:pPr>
            <a:r>
              <a:rPr lang="en"/>
              <a:t>volume control, mute buttons, mixer sliders, media start/stop … </a:t>
            </a:r>
            <a:endParaRPr/>
          </a:p>
          <a:p>
            <a:pPr indent="-317500" lvl="0" marL="457200" rtl="0" algn="l">
              <a:spcBef>
                <a:spcPts val="200"/>
              </a:spcBef>
              <a:spcAft>
                <a:spcPts val="0"/>
              </a:spcAft>
              <a:buSzPts val="1400"/>
              <a:buChar char="●"/>
            </a:pPr>
            <a:r>
              <a:rPr lang="en" sz="1400"/>
              <a:t>Actions that affect state have a corresponding read-only property</a:t>
            </a:r>
            <a:endParaRPr sz="1400"/>
          </a:p>
          <a:p>
            <a:pPr indent="-304800" lvl="2" marL="914400" rtl="0" algn="l">
              <a:spcBef>
                <a:spcPts val="0"/>
              </a:spcBef>
              <a:spcAft>
                <a:spcPts val="0"/>
              </a:spcAft>
              <a:buSzPts val="1200"/>
              <a:buChar char="■"/>
            </a:pPr>
            <a:r>
              <a:rPr lang="en"/>
              <a:t>Simply because anything that has state has a corresponding property</a:t>
            </a:r>
            <a:endParaRPr/>
          </a:p>
        </p:txBody>
      </p:sp>
      <p:pic>
        <p:nvPicPr>
          <p:cNvPr id="252" name="Google Shape;252;p33"/>
          <p:cNvPicPr preferRelativeResize="0"/>
          <p:nvPr/>
        </p:nvPicPr>
        <p:blipFill>
          <a:blip r:embed="rId3">
            <a:alphaModFix/>
          </a:blip>
          <a:stretch>
            <a:fillRect/>
          </a:stretch>
        </p:blipFill>
        <p:spPr>
          <a:xfrm>
            <a:off x="7707625" y="2096675"/>
            <a:ext cx="723900"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6" name="Shape 256"/>
        <p:cNvGrpSpPr/>
        <p:nvPr/>
      </p:nvGrpSpPr>
      <p:grpSpPr>
        <a:xfrm>
          <a:off x="0" y="0"/>
          <a:ext cx="0" cy="0"/>
          <a:chOff x="0" y="0"/>
          <a:chExt cx="0" cy="0"/>
        </a:xfrm>
      </p:grpSpPr>
      <p:sp>
        <p:nvSpPr>
          <p:cNvPr id="257" name="Google Shape;257;p3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 events vs properties (3)</a:t>
            </a:r>
            <a:endParaRPr/>
          </a:p>
        </p:txBody>
      </p:sp>
      <p:sp>
        <p:nvSpPr>
          <p:cNvPr id="258" name="Google Shape;258;p3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When to use events vs properties?</a:t>
            </a:r>
            <a:endParaRPr/>
          </a:p>
          <a:p>
            <a:pPr indent="-317500" lvl="0" marL="457200" rtl="0" algn="l">
              <a:spcBef>
                <a:spcPts val="200"/>
              </a:spcBef>
              <a:spcAft>
                <a:spcPts val="0"/>
              </a:spcAft>
              <a:buSzPts val="1400"/>
              <a:buChar char="●"/>
            </a:pPr>
            <a:r>
              <a:rPr lang="en" sz="1400"/>
              <a:t>Should a light switch status be a property or an event?</a:t>
            </a:r>
            <a:endParaRPr sz="1400"/>
          </a:p>
          <a:p>
            <a:pPr indent="-317500" lvl="0" marL="457200" rtl="0" algn="l">
              <a:spcBef>
                <a:spcPts val="200"/>
              </a:spcBef>
              <a:spcAft>
                <a:spcPts val="0"/>
              </a:spcAft>
              <a:buSzPts val="1400"/>
              <a:buChar char="●"/>
            </a:pPr>
            <a:r>
              <a:rPr lang="en" sz="1400"/>
              <a:t>Should a temperature be a property or an event?</a:t>
            </a:r>
            <a:endParaRPr sz="1400"/>
          </a:p>
          <a:p>
            <a:pPr indent="-317500" lvl="0" marL="457200" rtl="0" algn="l">
              <a:spcBef>
                <a:spcPts val="200"/>
              </a:spcBef>
              <a:spcAft>
                <a:spcPts val="0"/>
              </a:spcAft>
              <a:buSzPts val="1400"/>
              <a:buChar char="●"/>
            </a:pPr>
            <a:r>
              <a:rPr lang="en" sz="1400"/>
              <a:t>Should a temperature alarm be a property or an event?</a:t>
            </a:r>
            <a:endParaRPr sz="1800"/>
          </a:p>
          <a:p>
            <a:pPr indent="0" lvl="0" marL="457200" rtl="0" algn="l">
              <a:spcBef>
                <a:spcPts val="200"/>
              </a:spcBef>
              <a:spcAft>
                <a:spcPts val="0"/>
              </a:spcAft>
              <a:buNone/>
            </a:pPr>
            <a:r>
              <a:t/>
            </a:r>
            <a:endParaRPr sz="1800"/>
          </a:p>
          <a:p>
            <a:pPr indent="0" lvl="0" marL="0" rtl="0" algn="l">
              <a:spcBef>
                <a:spcPts val="400"/>
              </a:spcBef>
              <a:spcAft>
                <a:spcPts val="0"/>
              </a:spcAft>
              <a:buNone/>
            </a:pPr>
            <a:r>
              <a:rPr lang="en"/>
              <a:t>HiveOT rules</a:t>
            </a:r>
            <a:endParaRPr/>
          </a:p>
          <a:p>
            <a:pPr indent="-317500" lvl="0" marL="457200" rtl="0" algn="l">
              <a:spcBef>
                <a:spcPts val="200"/>
              </a:spcBef>
              <a:spcAft>
                <a:spcPts val="0"/>
              </a:spcAft>
              <a:buSzPts val="1400"/>
              <a:buChar char="●"/>
            </a:pPr>
            <a:r>
              <a:rPr lang="en" sz="1400"/>
              <a:t>If it reflects an </a:t>
            </a:r>
            <a:r>
              <a:rPr b="1" lang="en" sz="1400"/>
              <a:t>external</a:t>
            </a:r>
            <a:r>
              <a:rPr lang="en" sz="1400"/>
              <a:t> state then changes cause an </a:t>
            </a:r>
            <a:r>
              <a:rPr b="1" lang="en" sz="1400"/>
              <a:t>event</a:t>
            </a:r>
            <a:r>
              <a:rPr lang="en" sz="1400"/>
              <a:t> (environmental, manual controls)</a:t>
            </a:r>
            <a:endParaRPr sz="1400"/>
          </a:p>
          <a:p>
            <a:pPr indent="-317500" lvl="0" marL="457200" rtl="0" algn="l">
              <a:spcBef>
                <a:spcPts val="200"/>
              </a:spcBef>
              <a:spcAft>
                <a:spcPts val="0"/>
              </a:spcAft>
              <a:buSzPts val="1400"/>
              <a:buChar char="●"/>
            </a:pPr>
            <a:r>
              <a:rPr lang="en" sz="1400"/>
              <a:t>If an external state affects internal state then it is also a </a:t>
            </a:r>
            <a:r>
              <a:rPr b="1" lang="en" sz="1400"/>
              <a:t>property</a:t>
            </a:r>
            <a:r>
              <a:rPr lang="en" sz="1400"/>
              <a:t> .. twin affordances</a:t>
            </a:r>
            <a:endParaRPr sz="1400"/>
          </a:p>
          <a:p>
            <a:pPr indent="-317500" lvl="0" marL="457200" rtl="0" algn="l">
              <a:spcBef>
                <a:spcPts val="200"/>
              </a:spcBef>
              <a:spcAft>
                <a:spcPts val="0"/>
              </a:spcAft>
              <a:buSzPts val="1400"/>
              <a:buChar char="●"/>
            </a:pPr>
            <a:r>
              <a:rPr lang="en" sz="1400"/>
              <a:t>Devices with both internal and external control (eg switches) have triple affordances. Action for control, event for manual operation and property for current state.</a:t>
            </a:r>
            <a:endParaRPr sz="1400"/>
          </a:p>
          <a:p>
            <a:pPr indent="-317500" lvl="0" marL="457200" rtl="0" algn="l">
              <a:spcBef>
                <a:spcPts val="200"/>
              </a:spcBef>
              <a:spcAft>
                <a:spcPts val="0"/>
              </a:spcAft>
              <a:buSzPts val="1400"/>
              <a:buChar char="●"/>
            </a:pPr>
            <a:r>
              <a:rPr lang="en" sz="1400"/>
              <a:t>Note: events are typically something of which history is tracked. Do properties have history?</a:t>
            </a:r>
            <a:endParaRPr sz="1400"/>
          </a:p>
          <a:p>
            <a:pPr indent="-317500" lvl="1" marL="914400" rtl="0" algn="l">
              <a:spcBef>
                <a:spcPts val="200"/>
              </a:spcBef>
              <a:spcAft>
                <a:spcPts val="0"/>
              </a:spcAft>
              <a:buSzPts val="1400"/>
              <a:buChar char="○"/>
            </a:pPr>
            <a:r>
              <a:rPr lang="en" sz="1400"/>
              <a:t>The hiveot history service tracks events but not properties</a:t>
            </a:r>
            <a:endParaRPr sz="1400"/>
          </a:p>
          <a:p>
            <a:pPr indent="0" lvl="0" marL="0" rtl="0" algn="l">
              <a:spcBef>
                <a:spcPts val="200"/>
              </a:spcBef>
              <a:spcAft>
                <a:spcPts val="0"/>
              </a:spcAft>
              <a:buNone/>
            </a:pPr>
            <a:r>
              <a:t/>
            </a:r>
            <a:endParaRPr sz="1400"/>
          </a:p>
        </p:txBody>
      </p:sp>
      <p:pic>
        <p:nvPicPr>
          <p:cNvPr id="259" name="Google Shape;259;p34"/>
          <p:cNvPicPr preferRelativeResize="0"/>
          <p:nvPr/>
        </p:nvPicPr>
        <p:blipFill>
          <a:blip r:embed="rId3">
            <a:alphaModFix/>
          </a:blip>
          <a:stretch>
            <a:fillRect/>
          </a:stretch>
        </p:blipFill>
        <p:spPr>
          <a:xfrm>
            <a:off x="6812275" y="2020475"/>
            <a:ext cx="723900" cy="72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63" name="Shape 263"/>
        <p:cNvGrpSpPr/>
        <p:nvPr/>
      </p:nvGrpSpPr>
      <p:grpSpPr>
        <a:xfrm>
          <a:off x="0" y="0"/>
          <a:ext cx="0" cy="0"/>
          <a:chOff x="0" y="0"/>
          <a:chExt cx="0" cy="0"/>
        </a:xfrm>
      </p:grpSpPr>
      <p:sp>
        <p:nvSpPr>
          <p:cNvPr id="264" name="Google Shape;264;p3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(4)</a:t>
            </a:r>
            <a:endParaRPr/>
          </a:p>
        </p:txBody>
      </p:sp>
      <p:sp>
        <p:nvSpPr>
          <p:cNvPr id="265" name="Google Shape;265;p3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How to get the result of an action?</a:t>
            </a:r>
            <a:endParaRPr/>
          </a:p>
          <a:p>
            <a:pPr indent="-317500" lvl="0" marL="457200" rtl="0" algn="l">
              <a:spcBef>
                <a:spcPts val="200"/>
              </a:spcBef>
              <a:spcAft>
                <a:spcPts val="0"/>
              </a:spcAft>
              <a:buSzPts val="1400"/>
              <a:buChar char="●"/>
            </a:pPr>
            <a:r>
              <a:rPr lang="en" sz="1400"/>
              <a:t>What if the action has transient states? (such as valves and blinds)</a:t>
            </a:r>
            <a:endParaRPr sz="1400"/>
          </a:p>
          <a:p>
            <a:pPr indent="-317500" lvl="0" marL="457200" rtl="0" algn="l">
              <a:spcBef>
                <a:spcPts val="200"/>
              </a:spcBef>
              <a:spcAft>
                <a:spcPts val="0"/>
              </a:spcAft>
              <a:buSzPts val="1400"/>
              <a:buChar char="●"/>
            </a:pPr>
            <a:r>
              <a:rPr lang="en" sz="1400"/>
              <a:t>What if the action has no state (read data requests)</a:t>
            </a:r>
            <a:br>
              <a:rPr lang="en" sz="1400"/>
            </a:br>
            <a:endParaRPr sz="1400"/>
          </a:p>
          <a:p>
            <a:pPr indent="0" lvl="0" marL="0" rtl="0" algn="l">
              <a:spcBef>
                <a:spcPts val="400"/>
              </a:spcBef>
              <a:spcAft>
                <a:spcPts val="0"/>
              </a:spcAft>
              <a:buNone/>
            </a:pPr>
            <a:r>
              <a:rPr lang="en"/>
              <a:t>HiveOT Solution - standardize Action Status object </a:t>
            </a:r>
            <a:endParaRPr/>
          </a:p>
          <a:p>
            <a:pPr indent="-317500" lvl="0" marL="457200" rtl="0" algn="l">
              <a:spcBef>
                <a:spcPts val="200"/>
              </a:spcBef>
              <a:spcAft>
                <a:spcPts val="0"/>
              </a:spcAft>
              <a:buSzPts val="1400"/>
              <a:buChar char="●"/>
            </a:pPr>
            <a:r>
              <a:rPr lang="en" sz="1400"/>
              <a:t>A</a:t>
            </a:r>
            <a:r>
              <a:rPr lang="en" sz="1400"/>
              <a:t>ction Status contains the operation, status, input, output, correlationID, …</a:t>
            </a:r>
            <a:endParaRPr sz="1400"/>
          </a:p>
          <a:p>
            <a:pPr indent="-317500" lvl="0" marL="457200" rtl="0" algn="l">
              <a:spcBef>
                <a:spcPts val="200"/>
              </a:spcBef>
              <a:spcAft>
                <a:spcPts val="0"/>
              </a:spcAft>
              <a:buSzPts val="1400"/>
              <a:buChar char="●"/>
            </a:pPr>
            <a:r>
              <a:rPr lang="en" sz="1400"/>
              <a:t>HiveOT protocol bindings map action responses to Action Status objects</a:t>
            </a:r>
            <a:endParaRPr sz="1400"/>
          </a:p>
          <a:p>
            <a:pPr indent="-317500" lvl="0" marL="457200" rtl="0" algn="l">
              <a:spcBef>
                <a:spcPts val="200"/>
              </a:spcBef>
              <a:spcAft>
                <a:spcPts val="0"/>
              </a:spcAft>
              <a:buSzPts val="1400"/>
              <a:buChar char="●"/>
            </a:pPr>
            <a:r>
              <a:rPr lang="en" sz="1400"/>
              <a:t>.. or hiveot sub-protocols uses it directly</a:t>
            </a:r>
            <a:endParaRPr sz="1400"/>
          </a:p>
          <a:p>
            <a:pPr indent="0" lvl="0" marL="0" rtl="0" algn="l">
              <a:spcBef>
                <a:spcPts val="400"/>
              </a:spcBef>
              <a:spcAft>
                <a:spcPts val="0"/>
              </a:spcAft>
              <a:buNone/>
            </a:pPr>
            <a:r>
              <a:rPr lang="en"/>
              <a:t>Recommendation</a:t>
            </a:r>
            <a:endParaRPr/>
          </a:p>
          <a:p>
            <a:pPr indent="-317500" lvl="0" marL="457200" rtl="0" algn="l">
              <a:spcBef>
                <a:spcPts val="200"/>
              </a:spcBef>
              <a:spcAft>
                <a:spcPts val="0"/>
              </a:spcAft>
              <a:buSzPts val="1400"/>
              <a:buChar char="●"/>
            </a:pPr>
            <a:r>
              <a:rPr lang="en" sz="1400"/>
              <a:t>Standardize the Action Status for protocol bindings that use them </a:t>
            </a:r>
            <a:r>
              <a:rPr lang="en" sz="1400"/>
              <a:t>(*)</a:t>
            </a:r>
            <a:r>
              <a:rPr lang="en" sz="1400"/>
              <a:t>.</a:t>
            </a:r>
            <a:endParaRPr sz="1400"/>
          </a:p>
          <a:p>
            <a:pPr indent="-317500" lvl="0" marL="457200" rtl="0" algn="l">
              <a:spcBef>
                <a:spcPts val="200"/>
              </a:spcBef>
              <a:spcAft>
                <a:spcPts val="0"/>
              </a:spcAft>
              <a:buSzPts val="1400"/>
              <a:buChar char="●"/>
            </a:pPr>
            <a:r>
              <a:rPr lang="en" sz="1400"/>
              <a:t>Recommend use of </a:t>
            </a:r>
            <a:r>
              <a:rPr lang="en" sz="1400"/>
              <a:t>ActionStatus responses in protocol bindings where possible</a:t>
            </a:r>
            <a:endParaRPr sz="1400"/>
          </a:p>
          <a:p>
            <a:pPr indent="-317500" lvl="1" marL="914400" rtl="0" algn="l">
              <a:spcBef>
                <a:spcPts val="200"/>
              </a:spcBef>
              <a:spcAft>
                <a:spcPts val="0"/>
              </a:spcAft>
              <a:buSzPts val="1400"/>
              <a:buChar char="○"/>
            </a:pPr>
            <a:r>
              <a:rPr lang="en" sz="1300"/>
              <a:t>regardless if they are synchronous or asynchronous</a:t>
            </a:r>
            <a:endParaRPr sz="1300"/>
          </a:p>
          <a:p>
            <a:pPr indent="-311150" lvl="1" marL="914400" rtl="0" algn="l">
              <a:spcBef>
                <a:spcPts val="200"/>
              </a:spcBef>
              <a:spcAft>
                <a:spcPts val="0"/>
              </a:spcAft>
              <a:buSzPts val="1300"/>
              <a:buChar char="○"/>
            </a:pPr>
            <a:r>
              <a:rPr lang="en" sz="1300"/>
              <a:t>regardless if they have output or no output</a:t>
            </a:r>
            <a:endParaRPr sz="1400"/>
          </a:p>
          <a:p>
            <a:pPr indent="0" lvl="0" marL="0" rtl="0" algn="l">
              <a:spcBef>
                <a:spcPts val="200"/>
              </a:spcBef>
              <a:spcAft>
                <a:spcPts val="0"/>
              </a:spcAft>
              <a:buNone/>
            </a:pPr>
            <a:br>
              <a:rPr lang="en" sz="1400"/>
            </a:br>
            <a:r>
              <a:rPr i="1" lang="en" sz="1257"/>
              <a:t>(*)  these are currently protocol dependent - this indicates there is a need to standardize this </a:t>
            </a:r>
            <a:endParaRPr i="1" sz="1657"/>
          </a:p>
        </p:txBody>
      </p:sp>
      <p:sp>
        <p:nvSpPr>
          <p:cNvPr id="266" name="Google Shape;266;p35"/>
          <p:cNvSpPr txBox="1"/>
          <p:nvPr/>
        </p:nvSpPr>
        <p:spPr>
          <a:xfrm>
            <a:off x="6300950" y="2193800"/>
            <a:ext cx="17445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No minions were hurt in this action</a:t>
            </a:r>
            <a:endParaRPr i="1" sz="800">
              <a:solidFill>
                <a:schemeClr val="dk2"/>
              </a:solidFill>
            </a:endParaRPr>
          </a:p>
        </p:txBody>
      </p:sp>
      <p:pic>
        <p:nvPicPr>
          <p:cNvPr id="267" name="Google Shape;267;p35"/>
          <p:cNvPicPr preferRelativeResize="0"/>
          <p:nvPr/>
        </p:nvPicPr>
        <p:blipFill>
          <a:blip r:embed="rId3">
            <a:alphaModFix/>
          </a:blip>
          <a:stretch>
            <a:fillRect/>
          </a:stretch>
        </p:blipFill>
        <p:spPr>
          <a:xfrm flipH="1">
            <a:off x="6747774" y="1370625"/>
            <a:ext cx="970001" cy="970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(5)</a:t>
            </a:r>
            <a:endParaRPr/>
          </a:p>
        </p:txBody>
      </p:sp>
      <p:sp>
        <p:nvSpPr>
          <p:cNvPr id="273" name="Google Shape;273;p3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identify the actual ‘meaning’ of a property, event or action?</a:t>
            </a:r>
            <a:endParaRPr/>
          </a:p>
          <a:p>
            <a:pPr indent="-317500" lvl="0" marL="457200" rtl="0" algn="l">
              <a:spcBef>
                <a:spcPts val="200"/>
              </a:spcBef>
              <a:spcAft>
                <a:spcPts val="0"/>
              </a:spcAft>
              <a:buSzPts val="1400"/>
              <a:buChar char="●"/>
            </a:pPr>
            <a:r>
              <a:rPr lang="en" sz="1400"/>
              <a:t>Without a standard vocabulary it is up to the human to determine what something means. This stands in the way of automated integration.</a:t>
            </a:r>
            <a:endParaRPr sz="1400"/>
          </a:p>
          <a:p>
            <a:pPr indent="-317500" lvl="0" marL="457200" rtl="0" algn="l">
              <a:spcBef>
                <a:spcPts val="0"/>
              </a:spcBef>
              <a:spcAft>
                <a:spcPts val="0"/>
              </a:spcAft>
              <a:buSzPts val="1400"/>
              <a:buChar char="●"/>
            </a:pPr>
            <a:r>
              <a:rPr lang="en" sz="1400"/>
              <a:t>For example, when using 100 different environmental sensors from different manufacturers, every sensor has to be manually identified for their ingestion into a BI system.</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For now, define a ‘hiveot:’ namespace vocabulary in @context and use these in @type fields.</a:t>
            </a:r>
            <a:endParaRPr sz="1400"/>
          </a:p>
          <a:p>
            <a:pPr indent="0" lvl="0" marL="0" rtl="0" algn="l">
              <a:spcBef>
                <a:spcPts val="400"/>
              </a:spcBef>
              <a:spcAft>
                <a:spcPts val="0"/>
              </a:spcAft>
              <a:buNone/>
            </a:pPr>
            <a:r>
              <a:rPr lang="en"/>
              <a:t>Ideal solution</a:t>
            </a:r>
            <a:endParaRPr/>
          </a:p>
          <a:p>
            <a:pPr indent="-317500" lvl="0" marL="457200" rtl="0" algn="l">
              <a:spcBef>
                <a:spcPts val="200"/>
              </a:spcBef>
              <a:spcAft>
                <a:spcPts val="0"/>
              </a:spcAft>
              <a:buSzPts val="1400"/>
              <a:buChar char="●"/>
            </a:pPr>
            <a:r>
              <a:rPr lang="en" sz="1400"/>
              <a:t>Adopt a W3C vocabulary standard for units, environmental and controls naming</a:t>
            </a:r>
            <a:endParaRPr sz="1400"/>
          </a:p>
          <a:p>
            <a:pPr indent="0" lvl="0" marL="0" rtl="0" algn="l">
              <a:spcBef>
                <a:spcPts val="2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(6)</a:t>
            </a:r>
            <a:endParaRPr/>
          </a:p>
        </p:txBody>
      </p:sp>
      <p:sp>
        <p:nvSpPr>
          <p:cNvPr id="279" name="Google Shape;279;p3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Support for enum titles?</a:t>
            </a:r>
            <a:endParaRPr/>
          </a:p>
          <a:p>
            <a:pPr indent="-330200" lvl="0" marL="457200" rtl="0" algn="l">
              <a:spcBef>
                <a:spcPts val="200"/>
              </a:spcBef>
              <a:spcAft>
                <a:spcPts val="0"/>
              </a:spcAft>
              <a:buSzPts val="1600"/>
              <a:buChar char="●"/>
            </a:pPr>
            <a:r>
              <a:rPr lang="en" sz="1400"/>
              <a:t>Enums are just a list of keys in the TD. When using these in the TD, how to provide a proper presentation for them? Eg, a title?</a:t>
            </a:r>
            <a:endParaRPr sz="1400"/>
          </a:p>
          <a:p>
            <a:pPr indent="0" lvl="0" marL="0" rtl="0" algn="l">
              <a:spcBef>
                <a:spcPts val="400"/>
              </a:spcBef>
              <a:spcAft>
                <a:spcPts val="0"/>
              </a:spcAft>
              <a:buNone/>
            </a:pPr>
            <a:r>
              <a:rPr lang="en" sz="1400"/>
              <a:t>W</a:t>
            </a:r>
            <a:r>
              <a:rPr lang="en"/>
              <a:t>orkaround - OnOff  </a:t>
            </a:r>
            <a:endParaRPr/>
          </a:p>
          <a:p>
            <a:pPr indent="-330200" lvl="0" marL="457200" rtl="0" algn="l">
              <a:spcBef>
                <a:spcPts val="200"/>
              </a:spcBef>
              <a:spcAft>
                <a:spcPts val="0"/>
              </a:spcAft>
              <a:buSzPts val="1600"/>
              <a:buChar char="●"/>
            </a:pPr>
            <a:r>
              <a:rPr lang="en" sz="1400"/>
              <a:t>Don’t use enums for human consumption. Use </a:t>
            </a:r>
            <a:r>
              <a:rPr lang="en"/>
              <a:t>‘</a:t>
            </a:r>
            <a:r>
              <a:rPr lang="en" sz="1400"/>
              <a:t>OnOff</a:t>
            </a:r>
            <a:r>
              <a:rPr lang="en"/>
              <a:t>’</a:t>
            </a:r>
            <a:r>
              <a:rPr lang="en" sz="1400"/>
              <a:t> if possible, which supports a const as value and Title for consumption. </a:t>
            </a:r>
            <a:endParaRPr/>
          </a:p>
          <a:p>
            <a:pPr indent="-317500" lvl="0" marL="457200" rtl="0" algn="l">
              <a:spcBef>
                <a:spcPts val="200"/>
              </a:spcBef>
              <a:spcAft>
                <a:spcPts val="0"/>
              </a:spcAft>
              <a:buSzPts val="1400"/>
              <a:buChar char="●"/>
            </a:pPr>
            <a:r>
              <a:rPr lang="en" sz="1400"/>
              <a:t>This makes enums mostly useless. </a:t>
            </a:r>
            <a:endParaRPr sz="1400"/>
          </a:p>
          <a:p>
            <a:pPr indent="-317500" lvl="0" marL="457200" rtl="0" algn="l">
              <a:spcBef>
                <a:spcPts val="200"/>
              </a:spcBef>
              <a:spcAft>
                <a:spcPts val="0"/>
              </a:spcAft>
              <a:buSzPts val="1400"/>
              <a:buChar char="●"/>
            </a:pPr>
            <a:r>
              <a:rPr lang="en" sz="1400"/>
              <a:t>OneOff is overkill for this problem and quite elaborate.</a:t>
            </a:r>
            <a:endParaRPr sz="1400"/>
          </a:p>
        </p:txBody>
      </p:sp>
      <p:pic>
        <p:nvPicPr>
          <p:cNvPr id="280" name="Google Shape;280;p37"/>
          <p:cNvPicPr preferRelativeResize="0"/>
          <p:nvPr/>
        </p:nvPicPr>
        <p:blipFill>
          <a:blip r:embed="rId3">
            <a:alphaModFix/>
          </a:blip>
          <a:stretch>
            <a:fillRect/>
          </a:stretch>
        </p:blipFill>
        <p:spPr>
          <a:xfrm>
            <a:off x="7275550" y="2528450"/>
            <a:ext cx="792650" cy="79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(7)</a:t>
            </a:r>
            <a:endParaRPr/>
          </a:p>
        </p:txBody>
      </p:sp>
      <p:sp>
        <p:nvSpPr>
          <p:cNvPr id="286" name="Google Shape;286;p3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add multi-line descriptions?</a:t>
            </a:r>
            <a:endParaRPr/>
          </a:p>
          <a:p>
            <a:pPr indent="-317500" lvl="0" marL="457200" rtl="0" algn="l">
              <a:spcBef>
                <a:spcPts val="200"/>
              </a:spcBef>
              <a:spcAft>
                <a:spcPts val="0"/>
              </a:spcAft>
              <a:buSzPts val="1400"/>
              <a:buChar char="●"/>
            </a:pPr>
            <a:r>
              <a:rPr lang="en" sz="1400"/>
              <a:t>Documenting properties, inputs or outputs can sometimes take more than a single line. However the TD only accepts a single string and JSON doesn't do multi-line strings.</a:t>
            </a:r>
            <a:endParaRPr sz="1400"/>
          </a:p>
          <a:p>
            <a:pPr indent="0" lvl="0" marL="0" rtl="0" algn="l">
              <a:spcBef>
                <a:spcPts val="400"/>
              </a:spcBef>
              <a:spcAft>
                <a:spcPts val="0"/>
              </a:spcAft>
              <a:buNone/>
            </a:pPr>
            <a:r>
              <a:rPr lang="en"/>
              <a:t>Workaround</a:t>
            </a:r>
            <a:endParaRPr/>
          </a:p>
          <a:p>
            <a:pPr indent="-317500" lvl="0" marL="457200" rtl="0" algn="l">
              <a:spcBef>
                <a:spcPts val="200"/>
              </a:spcBef>
              <a:spcAft>
                <a:spcPts val="0"/>
              </a:spcAft>
              <a:buSzPts val="1400"/>
              <a:buChar char="●"/>
            </a:pPr>
            <a:r>
              <a:rPr lang="en" sz="1400"/>
              <a:t>Accept an ‘array’ of strings here. The awesome TD playground validator will complain. </a:t>
            </a:r>
            <a:br>
              <a:rPr lang="en" sz="1400"/>
            </a:br>
            <a:r>
              <a:rPr lang="en" sz="1400"/>
              <a:t>It is tough to be a validator.</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(8)</a:t>
            </a:r>
            <a:endParaRPr/>
          </a:p>
        </p:txBody>
      </p:sp>
      <p:sp>
        <p:nvSpPr>
          <p:cNvPr id="292" name="Google Shape;292;p3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support multi-line comment fields</a:t>
            </a:r>
            <a:endParaRPr/>
          </a:p>
          <a:p>
            <a:pPr indent="-317500" lvl="0" marL="457200" rtl="0" algn="l">
              <a:spcBef>
                <a:spcPts val="200"/>
              </a:spcBef>
              <a:spcAft>
                <a:spcPts val="0"/>
              </a:spcAft>
              <a:buSzPts val="1400"/>
              <a:buChar char="●"/>
            </a:pPr>
            <a:r>
              <a:rPr lang="en" sz="1400"/>
              <a:t>Same problem as with multi-line ‘description’ fields.</a:t>
            </a:r>
            <a:endParaRPr sz="1400"/>
          </a:p>
          <a:p>
            <a:pPr indent="0" lvl="0" marL="0" rtl="0" algn="l">
              <a:spcBef>
                <a:spcPts val="400"/>
              </a:spcBef>
              <a:spcAft>
                <a:spcPts val="0"/>
              </a:spcAft>
              <a:buNone/>
            </a:pPr>
            <a:br>
              <a:rPr lang="en"/>
            </a:br>
            <a:r>
              <a:rPr lang="en"/>
              <a:t>Workaround</a:t>
            </a:r>
            <a:endParaRPr/>
          </a:p>
          <a:p>
            <a:pPr indent="-317500" lvl="0" marL="457200" rtl="0" algn="l">
              <a:spcBef>
                <a:spcPts val="200"/>
              </a:spcBef>
              <a:spcAft>
                <a:spcPts val="0"/>
              </a:spcAft>
              <a:buSzPts val="1400"/>
              <a:buChar char="●"/>
            </a:pPr>
            <a:r>
              <a:rPr lang="en" sz="1400"/>
              <a:t>Accept an array of strings here. Same as previous point.</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6" name="Shape 296"/>
        <p:cNvGrpSpPr/>
        <p:nvPr/>
      </p:nvGrpSpPr>
      <p:grpSpPr>
        <a:xfrm>
          <a:off x="0" y="0"/>
          <a:ext cx="0" cy="0"/>
          <a:chOff x="0" y="0"/>
          <a:chExt cx="0" cy="0"/>
        </a:xfrm>
      </p:grpSpPr>
      <p:sp>
        <p:nvSpPr>
          <p:cNvPr id="297" name="Google Shape;297;p4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(9)</a:t>
            </a:r>
            <a:endParaRPr/>
          </a:p>
        </p:txBody>
      </p:sp>
      <p:sp>
        <p:nvSpPr>
          <p:cNvPr id="298" name="Google Shape;298;p4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a map of objects in the data schema?</a:t>
            </a:r>
            <a:br>
              <a:rPr lang="en"/>
            </a:br>
            <a:endParaRPr/>
          </a:p>
          <a:p>
            <a:pPr indent="0" lvl="0" marL="0" rtl="0" algn="l">
              <a:spcBef>
                <a:spcPts val="200"/>
              </a:spcBef>
              <a:spcAft>
                <a:spcPts val="0"/>
              </a:spcAft>
              <a:buNone/>
            </a:pPr>
            <a:r>
              <a:rPr lang="en"/>
              <a:t>Official solution (uhm, I think ..)</a:t>
            </a:r>
            <a:endParaRPr/>
          </a:p>
          <a:p>
            <a:pPr indent="-317500" lvl="0" marL="457200" rtl="0" algn="l">
              <a:spcBef>
                <a:spcPts val="200"/>
              </a:spcBef>
              <a:spcAft>
                <a:spcPts val="0"/>
              </a:spcAft>
              <a:buSzPts val="1400"/>
              <a:buChar char="●"/>
            </a:pPr>
            <a:r>
              <a:rPr lang="en" sz="1400"/>
              <a:t>Define an object schema with a properties and only a single empty key</a:t>
            </a:r>
            <a:endParaRPr sz="1400"/>
          </a:p>
          <a:p>
            <a:pPr indent="0" lvl="0" marL="457200" rtl="0" algn="l">
              <a:spcBef>
                <a:spcPts val="200"/>
              </a:spcBef>
              <a:spcAft>
                <a:spcPts val="0"/>
              </a:spcAft>
              <a:buNone/>
            </a:pPr>
            <a:r>
              <a:rPr lang="en" sz="1000">
                <a:latin typeface="Roboto Mono"/>
                <a:ea typeface="Roboto Mono"/>
                <a:cs typeface="Roboto Mono"/>
                <a:sym typeface="Roboto Mono"/>
              </a:rPr>
              <a:t>“type” : “object”,</a:t>
            </a:r>
            <a:br>
              <a:rPr lang="en" sz="1000">
                <a:latin typeface="Roboto Mono"/>
                <a:ea typeface="Roboto Mono"/>
                <a:cs typeface="Roboto Mono"/>
                <a:sym typeface="Roboto Mono"/>
              </a:rPr>
            </a:br>
            <a:r>
              <a:rPr lang="en" sz="1000">
                <a:latin typeface="Roboto Mono"/>
                <a:ea typeface="Roboto Mono"/>
                <a:cs typeface="Roboto Mono"/>
                <a:sym typeface="Roboto Mono"/>
              </a:rPr>
              <a:t>“properties”: {</a:t>
            </a:r>
            <a:br>
              <a:rPr lang="en" sz="1000">
                <a:latin typeface="Roboto Mono"/>
                <a:ea typeface="Roboto Mono"/>
                <a:cs typeface="Roboto Mono"/>
                <a:sym typeface="Roboto Mono"/>
              </a:rPr>
            </a:br>
            <a:r>
              <a:rPr lang="en" sz="1000">
                <a:latin typeface="Roboto Mono"/>
                <a:ea typeface="Roboto Mono"/>
                <a:cs typeface="Roboto Mono"/>
                <a:sym typeface="Roboto Mono"/>
              </a:rPr>
              <a:t>	“”: {</a:t>
            </a:r>
            <a:br>
              <a:rPr lang="en" sz="1000">
                <a:latin typeface="Roboto Mono"/>
                <a:ea typeface="Roboto Mono"/>
                <a:cs typeface="Roboto Mono"/>
                <a:sym typeface="Roboto Mono"/>
              </a:rPr>
            </a:br>
            <a:r>
              <a:rPr lang="en" sz="1000">
                <a:latin typeface="Roboto Mono"/>
                <a:ea typeface="Roboto Mono"/>
                <a:cs typeface="Roboto Mono"/>
                <a:sym typeface="Roboto Mono"/>
              </a:rPr>
              <a:t> 	   “title”:”ugh”,</a:t>
            </a:r>
            <a:br>
              <a:rPr lang="en" sz="1000">
                <a:latin typeface="Roboto Mono"/>
                <a:ea typeface="Roboto Mono"/>
                <a:cs typeface="Roboto Mono"/>
                <a:sym typeface="Roboto Mono"/>
              </a:rPr>
            </a:br>
            <a:r>
              <a:rPr lang="en" sz="1000">
                <a:latin typeface="Roboto Mono"/>
                <a:ea typeface="Roboto Mono"/>
                <a:cs typeface="Roboto Mono"/>
                <a:sym typeface="Roboto Mono"/>
              </a:rPr>
              <a:t>	   “type”</a:t>
            </a:r>
            <a:br>
              <a:rPr lang="en" sz="1000">
                <a:latin typeface="Roboto Mono"/>
                <a:ea typeface="Roboto Mono"/>
                <a:cs typeface="Roboto Mono"/>
                <a:sym typeface="Roboto Mono"/>
              </a:rPr>
            </a:br>
            <a:r>
              <a:rPr lang="en" sz="1000">
                <a:latin typeface="Roboto Mono"/>
                <a:ea typeface="Roboto Mono"/>
                <a:cs typeface="Roboto Mono"/>
                <a:sym typeface="Roboto Mono"/>
              </a:rPr>
              <a:t>	   “schema”: … yet another schema</a:t>
            </a:r>
            <a:br>
              <a:rPr lang="en" sz="1000">
                <a:latin typeface="Roboto Mono"/>
                <a:ea typeface="Roboto Mono"/>
                <a:cs typeface="Roboto Mono"/>
                <a:sym typeface="Roboto Mono"/>
              </a:rPr>
            </a:br>
            <a:r>
              <a:rPr lang="en" sz="1000">
                <a:latin typeface="Roboto Mono"/>
                <a:ea typeface="Roboto Mono"/>
                <a:cs typeface="Roboto Mono"/>
                <a:sym typeface="Roboto Mono"/>
              </a:rPr>
              <a:t>   	}</a:t>
            </a:r>
            <a:br>
              <a:rPr lang="en" sz="1000">
                <a:latin typeface="Roboto Mono"/>
                <a:ea typeface="Roboto Mono"/>
                <a:cs typeface="Roboto Mono"/>
                <a:sym typeface="Roboto Mono"/>
              </a:rPr>
            </a:b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200"/>
              </a:spcBef>
              <a:spcAft>
                <a:spcPts val="0"/>
              </a:spcAft>
              <a:buNone/>
            </a:pPr>
            <a:r>
              <a:rPr lang="en"/>
              <a:t>Workaround</a:t>
            </a:r>
            <a:endParaRPr/>
          </a:p>
          <a:p>
            <a:pPr indent="-317500" lvl="0" marL="457200" rtl="0" algn="l">
              <a:spcBef>
                <a:spcPts val="200"/>
              </a:spcBef>
              <a:spcAft>
                <a:spcPts val="0"/>
              </a:spcAft>
              <a:buSzPts val="1400"/>
              <a:buChar char="●"/>
            </a:pPr>
            <a:r>
              <a:rPr lang="en" sz="1400"/>
              <a:t>Don't use maps, use arrays.</a:t>
            </a:r>
            <a:endParaRPr sz="1400"/>
          </a:p>
          <a:p>
            <a:pPr indent="0" lvl="0" marL="0" rtl="0" algn="l">
              <a:spcBef>
                <a:spcPts val="200"/>
              </a:spcBef>
              <a:spcAft>
                <a:spcPts val="0"/>
              </a:spcAft>
              <a:buNone/>
            </a:pPr>
            <a:r>
              <a:rPr lang="en"/>
              <a:t>Recommendation</a:t>
            </a:r>
            <a:endParaRPr/>
          </a:p>
          <a:p>
            <a:pPr indent="-317500" lvl="0" marL="457200" rtl="0" algn="l">
              <a:spcBef>
                <a:spcPts val="200"/>
              </a:spcBef>
              <a:spcAft>
                <a:spcPts val="0"/>
              </a:spcAft>
              <a:buSzPts val="1400"/>
              <a:buChar char="●"/>
            </a:pPr>
            <a:r>
              <a:rPr lang="en" sz="1400"/>
              <a:t>Add support for a ‘map’ data type.</a:t>
            </a:r>
            <a:endParaRPr/>
          </a:p>
        </p:txBody>
      </p:sp>
      <p:pic>
        <p:nvPicPr>
          <p:cNvPr id="299" name="Google Shape;299;p40"/>
          <p:cNvPicPr preferRelativeResize="0"/>
          <p:nvPr/>
        </p:nvPicPr>
        <p:blipFill>
          <a:blip r:embed="rId3">
            <a:alphaModFix/>
          </a:blip>
          <a:stretch>
            <a:fillRect/>
          </a:stretch>
        </p:blipFill>
        <p:spPr>
          <a:xfrm>
            <a:off x="5745775" y="2260211"/>
            <a:ext cx="637650" cy="62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(10)</a:t>
            </a:r>
            <a:endParaRPr/>
          </a:p>
        </p:txBody>
      </p:sp>
      <p:sp>
        <p:nvSpPr>
          <p:cNvPr id="305" name="Google Shape;305;p4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read the latest event value?</a:t>
            </a:r>
            <a:endParaRPr/>
          </a:p>
          <a:p>
            <a:pPr indent="-311150" lvl="1" marL="457200" rtl="0" algn="l">
              <a:spcBef>
                <a:spcPts val="200"/>
              </a:spcBef>
              <a:spcAft>
                <a:spcPts val="0"/>
              </a:spcAft>
              <a:buSzPts val="1300"/>
              <a:buChar char="○"/>
            </a:pPr>
            <a:r>
              <a:rPr lang="en"/>
              <a:t>A UI that displays events might want to show the last known event. However, the TD has no operations for ‘readevent’ and ‘readallevents’. </a:t>
            </a:r>
            <a:endParaRPr/>
          </a:p>
          <a:p>
            <a:pPr indent="0" lvl="0" marL="0" rtl="0" algn="l">
              <a:spcBef>
                <a:spcPts val="200"/>
              </a:spcBef>
              <a:spcAft>
                <a:spcPts val="0"/>
              </a:spcAft>
              <a:buNone/>
            </a:pPr>
            <a:r>
              <a:rPr lang="en"/>
              <a:t>Workaround</a:t>
            </a:r>
            <a:endParaRPr/>
          </a:p>
          <a:p>
            <a:pPr indent="-311150" lvl="1" marL="457200" rtl="0" algn="l">
              <a:spcBef>
                <a:spcPts val="200"/>
              </a:spcBef>
              <a:spcAft>
                <a:spcPts val="0"/>
              </a:spcAft>
              <a:buSzPts val="1300"/>
              <a:buChar char="○"/>
            </a:pPr>
            <a:r>
              <a:rPr lang="en"/>
              <a:t>HiveOT adds these operations in the “hiveot:” namespace.</a:t>
            </a:r>
            <a:endParaRPr/>
          </a:p>
          <a:p>
            <a:pPr indent="-311150" lvl="1" marL="457200" rtl="0" algn="l">
              <a:spcBef>
                <a:spcPts val="200"/>
              </a:spcBef>
              <a:spcAft>
                <a:spcPts val="0"/>
              </a:spcAft>
              <a:buSzPts val="1300"/>
              <a:buChar char="○"/>
            </a:pPr>
            <a:r>
              <a:rPr lang="en"/>
              <a:t>The digital twin store also stores the latest event values.</a:t>
            </a:r>
            <a:endParaRPr/>
          </a:p>
          <a:p>
            <a:pPr indent="-311150" lvl="1" marL="457200" rtl="0" algn="l">
              <a:spcBef>
                <a:spcPts val="200"/>
              </a:spcBef>
              <a:spcAft>
                <a:spcPts val="0"/>
              </a:spcAft>
              <a:buSzPts val="1300"/>
              <a:buChar char="○"/>
            </a:pPr>
            <a:r>
              <a:rPr lang="en"/>
              <a:t>The history services persists historical events</a:t>
            </a:r>
            <a:endParaRPr/>
          </a:p>
          <a:p>
            <a:pPr indent="0" lvl="0" marL="0" rtl="0" algn="l">
              <a:spcBef>
                <a:spcPts val="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Why HiveOT?</a:t>
            </a:r>
            <a:endParaRPr/>
          </a:p>
        </p:txBody>
      </p:sp>
      <p:sp>
        <p:nvSpPr>
          <p:cNvPr id="70" name="Google Shape;70;p1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A long time ago, like in 2010, there was a pump house. With it, came the questions…</a:t>
            </a:r>
            <a:endParaRPr/>
          </a:p>
          <a:p>
            <a:pPr indent="-317500" lvl="0" marL="457200" rtl="0" algn="l">
              <a:spcBef>
                <a:spcPts val="200"/>
              </a:spcBef>
              <a:spcAft>
                <a:spcPts val="0"/>
              </a:spcAft>
              <a:buSzPts val="1400"/>
              <a:buChar char="●"/>
            </a:pPr>
            <a:r>
              <a:rPr lang="en" sz="1400"/>
              <a:t>Does the heater still work?</a:t>
            </a:r>
            <a:endParaRPr sz="1400"/>
          </a:p>
          <a:p>
            <a:pPr indent="-317500" lvl="0" marL="457200" rtl="0" algn="l">
              <a:spcBef>
                <a:spcPts val="200"/>
              </a:spcBef>
              <a:spcAft>
                <a:spcPts val="0"/>
              </a:spcAft>
              <a:buSzPts val="1400"/>
              <a:buChar char="●"/>
            </a:pPr>
            <a:r>
              <a:rPr lang="en" sz="1400"/>
              <a:t>Will it freeze in there?</a:t>
            </a:r>
            <a:endParaRPr sz="1400"/>
          </a:p>
          <a:p>
            <a:pPr indent="-317500" lvl="0" marL="457200" rtl="0" algn="l">
              <a:spcBef>
                <a:spcPts val="200"/>
              </a:spcBef>
              <a:spcAft>
                <a:spcPts val="0"/>
              </a:spcAft>
              <a:buSzPts val="1400"/>
              <a:buChar char="●"/>
            </a:pPr>
            <a:r>
              <a:rPr lang="en" sz="1400"/>
              <a:t>How much energy is it using?</a:t>
            </a:r>
            <a:endParaRPr sz="1400"/>
          </a:p>
          <a:p>
            <a:pPr indent="-317500" lvl="0" marL="457200" rtl="0" algn="l">
              <a:spcBef>
                <a:spcPts val="200"/>
              </a:spcBef>
              <a:spcAft>
                <a:spcPts val="0"/>
              </a:spcAft>
              <a:buSzPts val="1400"/>
              <a:buChar char="●"/>
            </a:pPr>
            <a:r>
              <a:rPr lang="en" sz="1400"/>
              <a:t>Any ‘unauthorized’ visitors?</a:t>
            </a:r>
            <a:endParaRPr sz="1400"/>
          </a:p>
          <a:p>
            <a:pPr indent="-317500" lvl="0" marL="457200" rtl="0" algn="l">
              <a:spcBef>
                <a:spcPts val="200"/>
              </a:spcBef>
              <a:spcAft>
                <a:spcPts val="0"/>
              </a:spcAft>
              <a:buSzPts val="1400"/>
              <a:buChar char="●"/>
            </a:pPr>
            <a:r>
              <a:rPr lang="en" sz="1400"/>
              <a:t>.. and more … </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And so it started…</a:t>
            </a:r>
            <a:endParaRPr/>
          </a:p>
          <a:p>
            <a:pPr indent="0" lvl="0" marL="0" rtl="0" algn="l">
              <a:spcBef>
                <a:spcPts val="20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4919150" y="1660450"/>
            <a:ext cx="3807325" cy="2713725"/>
          </a:xfrm>
          <a:prstGeom prst="rect">
            <a:avLst/>
          </a:prstGeom>
          <a:noFill/>
          <a:ln>
            <a:noFill/>
          </a:ln>
        </p:spPr>
      </p:pic>
      <p:pic>
        <p:nvPicPr>
          <p:cNvPr id="72" name="Google Shape;72;p15"/>
          <p:cNvPicPr preferRelativeResize="0"/>
          <p:nvPr/>
        </p:nvPicPr>
        <p:blipFill>
          <a:blip r:embed="rId4">
            <a:alphaModFix/>
          </a:blip>
          <a:stretch>
            <a:fillRect/>
          </a:stretch>
        </p:blipFill>
        <p:spPr>
          <a:xfrm>
            <a:off x="6849700" y="2987550"/>
            <a:ext cx="480399" cy="480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Affordances (11)</a:t>
            </a:r>
            <a:endParaRPr/>
          </a:p>
        </p:txBody>
      </p:sp>
      <p:sp>
        <p:nvSpPr>
          <p:cNvPr id="311" name="Google Shape;311;p4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describe basic vs advanced properties, events and actions in the TD? </a:t>
            </a:r>
            <a:endParaRPr/>
          </a:p>
          <a:p>
            <a:pPr indent="-311150" lvl="1" marL="457200" rtl="0" algn="l">
              <a:spcBef>
                <a:spcPts val="200"/>
              </a:spcBef>
              <a:spcAft>
                <a:spcPts val="0"/>
              </a:spcAft>
              <a:buSzPts val="1300"/>
              <a:buChar char="○"/>
            </a:pPr>
            <a:r>
              <a:rPr lang="en"/>
              <a:t>Use case: human consumers might be interested in some properties, events or actions but not all of them. The human consumer should be able to just look at the essential data without being overwhelmed with more advanced properties. </a:t>
            </a:r>
            <a:endParaRPr/>
          </a:p>
          <a:p>
            <a:pPr indent="-311150" lvl="1" marL="457200" rtl="0" algn="l">
              <a:spcBef>
                <a:spcPts val="200"/>
              </a:spcBef>
              <a:spcAft>
                <a:spcPts val="0"/>
              </a:spcAft>
              <a:buSzPts val="1300"/>
              <a:buChar char="○"/>
            </a:pPr>
            <a:r>
              <a:rPr lang="en"/>
              <a:t>Some zwave devices have close to 100 properties of which only a handful are useful to the regular consumer. How to differentiate them?</a:t>
            </a:r>
            <a:endParaRPr/>
          </a:p>
          <a:p>
            <a:pPr indent="0" lvl="0" marL="0" rtl="0" algn="l">
              <a:spcBef>
                <a:spcPts val="200"/>
              </a:spcBef>
              <a:spcAft>
                <a:spcPts val="0"/>
              </a:spcAft>
              <a:buNone/>
            </a:pPr>
            <a:r>
              <a:rPr lang="en"/>
              <a:t>Options</a:t>
            </a:r>
            <a:endParaRPr/>
          </a:p>
          <a:p>
            <a:pPr indent="-311150" lvl="1" marL="457200" rtl="0" algn="l">
              <a:spcBef>
                <a:spcPts val="200"/>
              </a:spcBef>
              <a:spcAft>
                <a:spcPts val="0"/>
              </a:spcAft>
              <a:buSzPts val="1300"/>
              <a:buChar char="○"/>
            </a:pPr>
            <a:r>
              <a:rPr lang="en"/>
              <a:t>1: use the hiveot vocabulary to indicate basic properties. This is not compatible with anything.</a:t>
            </a:r>
            <a:endParaRPr sz="1350">
              <a:solidFill>
                <a:srgbClr val="BCBEC4"/>
              </a:solidFill>
              <a:highlight>
                <a:srgbClr val="1E1F22"/>
              </a:highlight>
              <a:latin typeface="Courier New"/>
              <a:ea typeface="Courier New"/>
              <a:cs typeface="Courier New"/>
              <a:sym typeface="Courier New"/>
            </a:endParaRPr>
          </a:p>
          <a:p>
            <a:pPr indent="-311150" lvl="1" marL="457200" rtl="0" algn="l">
              <a:spcBef>
                <a:spcPts val="200"/>
              </a:spcBef>
              <a:spcAft>
                <a:spcPts val="0"/>
              </a:spcAft>
              <a:buSzPts val="1300"/>
              <a:buChar char="○"/>
            </a:pPr>
            <a:r>
              <a:rPr lang="en"/>
              <a:t>2: don’t put advanced properties in the TD. Uhm, right ….</a:t>
            </a:r>
            <a:endParaRPr/>
          </a:p>
          <a:p>
            <a:pPr indent="-311150" lvl="1" marL="457200" rtl="0" algn="l">
              <a:spcBef>
                <a:spcPts val="200"/>
              </a:spcBef>
              <a:spcAft>
                <a:spcPts val="0"/>
              </a:spcAft>
              <a:buSzPts val="1300"/>
              <a:buChar char="○"/>
            </a:pPr>
            <a:r>
              <a:rPr lang="en"/>
              <a:t>3: convince the WoT group to add a ‘advanced’ property affordance field to TD 2.0 </a:t>
            </a:r>
            <a:endParaRPr/>
          </a:p>
          <a:p>
            <a:pPr indent="0" lvl="0" marL="0" rtl="0" algn="l">
              <a:spcBef>
                <a:spcPts val="200"/>
              </a:spcBef>
              <a:spcAft>
                <a:spcPts val="0"/>
              </a:spcAft>
              <a:buNone/>
            </a:pPr>
            <a:r>
              <a:t/>
            </a:r>
            <a:endParaRPr/>
          </a:p>
        </p:txBody>
      </p:sp>
      <p:pic>
        <p:nvPicPr>
          <p:cNvPr id="312" name="Google Shape;312;p42"/>
          <p:cNvPicPr preferRelativeResize="0"/>
          <p:nvPr/>
        </p:nvPicPr>
        <p:blipFill>
          <a:blip r:embed="rId3">
            <a:alphaModFix/>
          </a:blip>
          <a:stretch>
            <a:fillRect/>
          </a:stretch>
        </p:blipFill>
        <p:spPr>
          <a:xfrm>
            <a:off x="7871350" y="3578548"/>
            <a:ext cx="437650" cy="46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Affordances (12)</a:t>
            </a:r>
            <a:endParaRPr/>
          </a:p>
        </p:txBody>
      </p:sp>
      <p:sp>
        <p:nvSpPr>
          <p:cNvPr id="318" name="Google Shape;318;p4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define global/shared constants within and between things?</a:t>
            </a:r>
            <a:endParaRPr/>
          </a:p>
          <a:p>
            <a:pPr indent="-311150" lvl="1" marL="457200" rtl="0" algn="l">
              <a:spcBef>
                <a:spcPts val="200"/>
              </a:spcBef>
              <a:spcAft>
                <a:spcPts val="0"/>
              </a:spcAft>
              <a:buSzPts val="1300"/>
              <a:buChar char="○"/>
            </a:pPr>
            <a:r>
              <a:rPr lang="en"/>
              <a:t>Values can be used in multiple properties, events and actions</a:t>
            </a:r>
            <a:endParaRPr/>
          </a:p>
          <a:p>
            <a:pPr indent="-311150" lvl="1" marL="457200" rtl="0" algn="l">
              <a:spcBef>
                <a:spcPts val="200"/>
              </a:spcBef>
              <a:spcAft>
                <a:spcPts val="0"/>
              </a:spcAft>
              <a:buSzPts val="1300"/>
              <a:buChar char="○"/>
            </a:pPr>
            <a:r>
              <a:rPr lang="en"/>
              <a:t>Values can be shared or re-used in multiple things</a:t>
            </a:r>
            <a:endParaRPr/>
          </a:p>
          <a:p>
            <a:pPr indent="0" lvl="0" marL="0" rtl="0" algn="l">
              <a:spcBef>
                <a:spcPts val="400"/>
              </a:spcBef>
              <a:spcAft>
                <a:spcPts val="0"/>
              </a:spcAft>
              <a:buNone/>
            </a:pPr>
            <a:r>
              <a:rPr lang="en"/>
              <a:t>Workaround (partial)</a:t>
            </a:r>
            <a:endParaRPr/>
          </a:p>
          <a:p>
            <a:pPr indent="-311150" lvl="1" marL="457200" rtl="0" algn="l">
              <a:spcBef>
                <a:spcPts val="200"/>
              </a:spcBef>
              <a:spcAft>
                <a:spcPts val="0"/>
              </a:spcAft>
              <a:buSzPts val="1300"/>
              <a:buChar char="○"/>
            </a:pPr>
            <a:r>
              <a:rPr lang="en"/>
              <a:t>Add a Thing level dataschema with a enum constants to ‘schemaDefinitions’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2" name="Shape 322"/>
        <p:cNvGrpSpPr/>
        <p:nvPr/>
      </p:nvGrpSpPr>
      <p:grpSpPr>
        <a:xfrm>
          <a:off x="0" y="0"/>
          <a:ext cx="0" cy="0"/>
          <a:chOff x="0" y="0"/>
          <a:chExt cx="0" cy="0"/>
        </a:xfrm>
      </p:grpSpPr>
      <p:sp>
        <p:nvSpPr>
          <p:cNvPr id="323" name="Google Shape;323;p4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(1)</a:t>
            </a:r>
            <a:endParaRPr/>
          </a:p>
        </p:txBody>
      </p:sp>
      <p:sp>
        <p:nvSpPr>
          <p:cNvPr id="324" name="Google Shape;324;p4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Why is a Form required for every .. property .. event .. and .. action?</a:t>
            </a:r>
            <a:endParaRPr/>
          </a:p>
          <a:p>
            <a:pPr indent="-311150" lvl="1" marL="457200" rtl="0" algn="l">
              <a:spcBef>
                <a:spcPts val="200"/>
              </a:spcBef>
              <a:spcAft>
                <a:spcPts val="0"/>
              </a:spcAft>
              <a:buSzPts val="1300"/>
              <a:buChar char="○"/>
            </a:pPr>
            <a:r>
              <a:rPr lang="en"/>
              <a:t>Forms generate a huge amount of bloat especially for hubs and gateways where all Things can be reached using the same messaging protocol and connection endpoint</a:t>
            </a:r>
            <a:endParaRPr/>
          </a:p>
          <a:p>
            <a:pPr indent="-311150" lvl="1" marL="457200" rtl="0" algn="l">
              <a:spcBef>
                <a:spcPts val="200"/>
              </a:spcBef>
              <a:spcAft>
                <a:spcPts val="0"/>
              </a:spcAft>
              <a:buSzPts val="1300"/>
              <a:buChar char="○"/>
            </a:pPr>
            <a:r>
              <a:rPr lang="en"/>
              <a:t>Also, most devices only need a single connection to use the supported operations.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
              <a:t>Proposal (currently implemented in hiveot)</a:t>
            </a:r>
            <a:endParaRPr/>
          </a:p>
          <a:p>
            <a:pPr indent="-317500" lvl="0" marL="457200" rtl="0" algn="l">
              <a:spcBef>
                <a:spcPts val="200"/>
              </a:spcBef>
              <a:spcAft>
                <a:spcPts val="0"/>
              </a:spcAft>
              <a:buSzPts val="1400"/>
              <a:buAutoNum type="arabicPeriod"/>
            </a:pPr>
            <a:r>
              <a:rPr lang="en" sz="1400"/>
              <a:t>Move the use of forms to the protocol binding specification. </a:t>
            </a:r>
            <a:endParaRPr sz="1400"/>
          </a:p>
          <a:p>
            <a:pPr indent="-304800" lvl="1" marL="914400" rtl="0" algn="l">
              <a:spcBef>
                <a:spcPts val="200"/>
              </a:spcBef>
              <a:spcAft>
                <a:spcPts val="0"/>
              </a:spcAft>
              <a:buSzPts val="1200"/>
              <a:buChar char="○"/>
            </a:pPr>
            <a:r>
              <a:rPr lang="en" sz="1200"/>
              <a:t>Backwards compatible with existing http-basic and sse bindings</a:t>
            </a:r>
            <a:endParaRPr sz="1200"/>
          </a:p>
          <a:p>
            <a:pPr indent="-304800" lvl="1" marL="914400" rtl="0" algn="l">
              <a:spcBef>
                <a:spcPts val="200"/>
              </a:spcBef>
              <a:spcAft>
                <a:spcPts val="0"/>
              </a:spcAft>
              <a:buSzPts val="1200"/>
              <a:buChar char="○"/>
            </a:pPr>
            <a:r>
              <a:rPr lang="en" sz="1200"/>
              <a:t>Protocol bindings can inject the forms they need into the TD before it is published.</a:t>
            </a:r>
            <a:endParaRPr sz="1200"/>
          </a:p>
          <a:p>
            <a:pPr indent="-304800" lvl="1" marL="914400" rtl="0" algn="l">
              <a:spcBef>
                <a:spcPts val="200"/>
              </a:spcBef>
              <a:spcAft>
                <a:spcPts val="0"/>
              </a:spcAft>
              <a:buSzPts val="1200"/>
              <a:buChar char="○"/>
            </a:pPr>
            <a:r>
              <a:rPr lang="en" sz="1200"/>
              <a:t>New protocols can specify what they need to connect and exchange messages</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(3)</a:t>
            </a:r>
            <a:endParaRPr/>
          </a:p>
        </p:txBody>
      </p:sp>
      <p:sp>
        <p:nvSpPr>
          <p:cNvPr id="330" name="Google Shape;330;p4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include metadata (thingID, name, clientID) in SSE-SC messages?</a:t>
            </a:r>
            <a:br>
              <a:rPr lang="en"/>
            </a:br>
            <a:r>
              <a:rPr i="1" lang="en" sz="1400"/>
              <a:t>(sse-sc is a variant of sse that uses a shared connection for all sse messages)</a:t>
            </a:r>
            <a:endParaRPr i="1" sz="1400"/>
          </a:p>
          <a:p>
            <a:pPr indent="-317500" lvl="0" marL="914400" rtl="0" algn="l">
              <a:spcBef>
                <a:spcPts val="200"/>
              </a:spcBef>
              <a:spcAft>
                <a:spcPts val="0"/>
              </a:spcAft>
              <a:buSzPts val="1400"/>
              <a:buChar char="●"/>
            </a:pPr>
            <a:r>
              <a:rPr lang="en" sz="1400"/>
              <a:t>Use-case: agent receives an action for a Thing via its SSE connection (agents connect to the Hub). The SSE data is the input data as per TD, but how to convey the thingID, action name and messageID?</a:t>
            </a:r>
            <a:endParaRPr sz="1400"/>
          </a:p>
          <a:p>
            <a:pPr indent="0" lvl="0" marL="0" rtl="0" algn="l">
              <a:spcBef>
                <a:spcPts val="400"/>
              </a:spcBef>
              <a:spcAft>
                <a:spcPts val="0"/>
              </a:spcAft>
              <a:buNone/>
            </a:pPr>
            <a:r>
              <a:rPr lang="en"/>
              <a:t>Workaround (implemented)</a:t>
            </a:r>
            <a:endParaRPr/>
          </a:p>
          <a:p>
            <a:pPr indent="-317500" lvl="0" marL="914400" rtl="0" algn="l">
              <a:spcBef>
                <a:spcPts val="200"/>
              </a:spcBef>
              <a:spcAft>
                <a:spcPts val="0"/>
              </a:spcAft>
              <a:buSzPts val="1400"/>
              <a:buChar char="●"/>
            </a:pPr>
            <a:r>
              <a:rPr lang="en" sz="1400"/>
              <a:t>Create a new protocol binding called sse-sc that shares the connection for all operations</a:t>
            </a:r>
            <a:endParaRPr sz="1400"/>
          </a:p>
          <a:p>
            <a:pPr indent="-317500" lvl="0" marL="914400" rtl="0" algn="l">
              <a:spcBef>
                <a:spcPts val="200"/>
              </a:spcBef>
              <a:spcAft>
                <a:spcPts val="0"/>
              </a:spcAft>
              <a:buSzPts val="1400"/>
              <a:buChar char="●"/>
            </a:pPr>
            <a:r>
              <a:rPr lang="en" sz="1400"/>
              <a:t>Use the standard message envelopes for requests/response/notification. </a:t>
            </a:r>
            <a:endParaRPr sz="1400"/>
          </a:p>
          <a:p>
            <a:pPr indent="-317500" lvl="0" marL="914400" rtl="0" algn="l">
              <a:spcBef>
                <a:spcPts val="200"/>
              </a:spcBef>
              <a:spcAft>
                <a:spcPts val="0"/>
              </a:spcAft>
              <a:buSzPts val="1400"/>
              <a:buChar char="●"/>
            </a:pPr>
            <a:r>
              <a:rPr lang="en" sz="1400"/>
              <a:t>Currently re-using the draft websocket message envelopes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(3)</a:t>
            </a:r>
            <a:endParaRPr/>
          </a:p>
        </p:txBody>
      </p:sp>
      <p:sp>
        <p:nvSpPr>
          <p:cNvPr id="336" name="Google Shape;336;p4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a:t>
            </a:r>
            <a:r>
              <a:rPr lang="en"/>
              <a:t>ow to link one or more asynchronous responses to an action?</a:t>
            </a:r>
            <a:endParaRPr/>
          </a:p>
          <a:p>
            <a:pPr indent="-317500" lvl="0" marL="457200" rtl="0" algn="l">
              <a:spcBef>
                <a:spcPts val="200"/>
              </a:spcBef>
              <a:spcAft>
                <a:spcPts val="0"/>
              </a:spcAft>
              <a:buSzPts val="1400"/>
              <a:buChar char="●"/>
            </a:pPr>
            <a:r>
              <a:rPr lang="en" sz="1400"/>
              <a:t>Use-case: Consumer invokes action which will return one or more responses after some time. How to describe this?</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Solution - Use a correlationID (Implemented in HiveOT)</a:t>
            </a:r>
            <a:endParaRPr/>
          </a:p>
          <a:p>
            <a:pPr indent="-317500" lvl="0" marL="457200" rtl="0" algn="l">
              <a:spcBef>
                <a:spcPts val="200"/>
              </a:spcBef>
              <a:spcAft>
                <a:spcPts val="0"/>
              </a:spcAft>
              <a:buSzPts val="1400"/>
              <a:buChar char="●"/>
            </a:pPr>
            <a:r>
              <a:rPr lang="en" sz="1400"/>
              <a:t>Include a correlationID in each request (invokeaction and writeProperty)</a:t>
            </a:r>
            <a:endParaRPr sz="1400"/>
          </a:p>
          <a:p>
            <a:pPr indent="-317500" lvl="0" marL="457200" rtl="0" algn="l">
              <a:spcBef>
                <a:spcPts val="200"/>
              </a:spcBef>
              <a:spcAft>
                <a:spcPts val="0"/>
              </a:spcAft>
              <a:buSzPts val="1400"/>
              <a:buChar char="●"/>
            </a:pPr>
            <a:r>
              <a:rPr lang="en" sz="1400"/>
              <a:t>Include the same correlationID in progress notifications and the response.</a:t>
            </a:r>
            <a:endParaRPr sz="1400"/>
          </a:p>
          <a:p>
            <a:pPr indent="-317500" lvl="0" marL="457200" rtl="0" algn="l">
              <a:spcBef>
                <a:spcPts val="200"/>
              </a:spcBef>
              <a:spcAft>
                <a:spcPts val="0"/>
              </a:spcAft>
              <a:buSzPts val="1400"/>
              <a:buChar char="●"/>
            </a:pPr>
            <a:r>
              <a:rPr lang="en" sz="1400"/>
              <a:t>Do not use protocol bindings that do not support this.</a:t>
            </a:r>
            <a:endParaRPr sz="1400"/>
          </a:p>
          <a:p>
            <a:pPr indent="0" lvl="0" marL="0" rtl="0" algn="l">
              <a:spcBef>
                <a:spcPts val="200"/>
              </a:spcBef>
              <a:spcAft>
                <a:spcPts val="0"/>
              </a:spcAft>
              <a:buNone/>
            </a:pPr>
            <a:r>
              <a:t/>
            </a:r>
            <a:endParaRPr sz="1400"/>
          </a:p>
          <a:p>
            <a:pPr indent="0" lvl="0" marL="0" rtl="0" algn="l">
              <a:spcBef>
                <a:spcPts val="200"/>
              </a:spcBef>
              <a:spcAft>
                <a:spcPts val="0"/>
              </a:spcAft>
              <a:buNone/>
            </a:pPr>
            <a:r>
              <a:rPr lang="en" sz="1400"/>
              <a:t>Recommendation</a:t>
            </a:r>
            <a:endParaRPr sz="1400"/>
          </a:p>
          <a:p>
            <a:pPr indent="-317500" lvl="0" marL="457200" rtl="0" algn="l">
              <a:spcBef>
                <a:spcPts val="200"/>
              </a:spcBef>
              <a:spcAft>
                <a:spcPts val="0"/>
              </a:spcAft>
              <a:buSzPts val="1400"/>
              <a:buChar char="●"/>
            </a:pPr>
            <a:r>
              <a:rPr lang="en" sz="1400"/>
              <a:t>Consider use of message envelopes that carries this information. This will enable the same behavior across all protocols that support the message envelopes. As a bonus this standardization simplifies testing.</a:t>
            </a:r>
            <a:endParaRPr sz="1400"/>
          </a:p>
        </p:txBody>
      </p:sp>
      <p:pic>
        <p:nvPicPr>
          <p:cNvPr id="337" name="Google Shape;337;p46"/>
          <p:cNvPicPr preferRelativeResize="0"/>
          <p:nvPr/>
        </p:nvPicPr>
        <p:blipFill>
          <a:blip r:embed="rId3">
            <a:alphaModFix/>
          </a:blip>
          <a:stretch>
            <a:fillRect/>
          </a:stretch>
        </p:blipFill>
        <p:spPr>
          <a:xfrm>
            <a:off x="7914525" y="2571749"/>
            <a:ext cx="478976" cy="32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1" name="Shape 341"/>
        <p:cNvGrpSpPr/>
        <p:nvPr/>
      </p:nvGrpSpPr>
      <p:grpSpPr>
        <a:xfrm>
          <a:off x="0" y="0"/>
          <a:ext cx="0" cy="0"/>
          <a:chOff x="0" y="0"/>
          <a:chExt cx="0" cy="0"/>
        </a:xfrm>
      </p:grpSpPr>
      <p:sp>
        <p:nvSpPr>
          <p:cNvPr id="342" name="Google Shape;342;p4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(4)</a:t>
            </a:r>
            <a:endParaRPr/>
          </a:p>
        </p:txBody>
      </p:sp>
      <p:sp>
        <p:nvSpPr>
          <p:cNvPr id="343" name="Google Shape;343;p4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confirm writing a property?</a:t>
            </a:r>
            <a:endParaRPr/>
          </a:p>
          <a:p>
            <a:pPr indent="-317500" lvl="0" marL="457200" rtl="0" algn="l">
              <a:spcBef>
                <a:spcPts val="200"/>
              </a:spcBef>
              <a:spcAft>
                <a:spcPts val="0"/>
              </a:spcAft>
              <a:buSzPts val="1400"/>
              <a:buChar char="●"/>
            </a:pPr>
            <a:r>
              <a:rPr lang="en" sz="1400"/>
              <a:t>Use-case: Consumer writes a property value. A UI dialog closes when a confirmation is received or displays an error if failed. How to get confirmation or failure response?</a:t>
            </a:r>
            <a:endParaRPr sz="1400"/>
          </a:p>
          <a:p>
            <a:pPr indent="-317500" lvl="0" marL="457200" rtl="0" algn="l">
              <a:spcBef>
                <a:spcPts val="200"/>
              </a:spcBef>
              <a:spcAft>
                <a:spcPts val="0"/>
              </a:spcAft>
              <a:buSzPts val="1400"/>
              <a:buChar char="●"/>
            </a:pPr>
            <a:r>
              <a:rPr lang="en" sz="1400"/>
              <a:t>Note that property updates can take a while to be applied.</a:t>
            </a:r>
            <a:endParaRPr sz="1400"/>
          </a:p>
          <a:p>
            <a:pPr indent="0" lvl="0" marL="0" rtl="0" algn="l">
              <a:spcBef>
                <a:spcPts val="200"/>
              </a:spcBef>
              <a:spcAft>
                <a:spcPts val="0"/>
              </a:spcAft>
              <a:buNone/>
            </a:pPr>
            <a:r>
              <a:t/>
            </a:r>
            <a:endParaRPr/>
          </a:p>
          <a:p>
            <a:pPr indent="0" lvl="0" marL="0" rtl="0" algn="l">
              <a:spcBef>
                <a:spcPts val="200"/>
              </a:spcBef>
              <a:spcAft>
                <a:spcPts val="0"/>
              </a:spcAft>
              <a:buNone/>
            </a:pPr>
            <a:r>
              <a:rPr lang="en"/>
              <a:t>Solution (implemented in hiveot)</a:t>
            </a:r>
            <a:endParaRPr/>
          </a:p>
          <a:p>
            <a:pPr indent="-317500" lvl="0" marL="457200" rtl="0" algn="l">
              <a:spcBef>
                <a:spcPts val="200"/>
              </a:spcBef>
              <a:spcAft>
                <a:spcPts val="0"/>
              </a:spcAft>
              <a:buSzPts val="1400"/>
              <a:buChar char="●"/>
            </a:pPr>
            <a:r>
              <a:rPr lang="en" sz="1400"/>
              <a:t>writeProperty always returns a response on success or on failure.</a:t>
            </a:r>
            <a:endParaRPr sz="1400"/>
          </a:p>
          <a:p>
            <a:pPr indent="-317500" lvl="0" marL="457200" rtl="0" algn="l">
              <a:spcBef>
                <a:spcPts val="0"/>
              </a:spcBef>
              <a:spcAft>
                <a:spcPts val="0"/>
              </a:spcAft>
              <a:buSzPts val="1400"/>
              <a:buChar char="●"/>
            </a:pPr>
            <a:r>
              <a:rPr lang="en" sz="1400"/>
              <a:t>Synchronous protocol bindings, eg http-basic, can return a synchronous response after the request is sent or wait for completion. The latter is not good for gateways and hubs though.</a:t>
            </a:r>
            <a:endParaRPr sz="1400"/>
          </a:p>
          <a:p>
            <a:pPr indent="-317500" lvl="0" marL="457200" rtl="0" algn="l">
              <a:spcBef>
                <a:spcPts val="0"/>
              </a:spcBef>
              <a:spcAft>
                <a:spcPts val="0"/>
              </a:spcAft>
              <a:buSzPts val="1400"/>
              <a:buChar char="●"/>
            </a:pPr>
            <a:r>
              <a:rPr lang="en" sz="1400"/>
              <a:t>This is a similar problem to invoking actions. </a:t>
            </a:r>
            <a:endParaRPr sz="1400"/>
          </a:p>
          <a:p>
            <a:pPr indent="-317500" lvl="0" marL="457200" rtl="0" algn="l">
              <a:spcBef>
                <a:spcPts val="0"/>
              </a:spcBef>
              <a:spcAft>
                <a:spcPts val="0"/>
              </a:spcAft>
              <a:buSzPts val="1400"/>
              <a:buChar char="●"/>
            </a:pPr>
            <a:r>
              <a:rPr lang="en" sz="1400"/>
              <a:t>When the property has updated all observers are notified.</a:t>
            </a:r>
            <a:endParaRPr sz="1400"/>
          </a:p>
          <a:p>
            <a:pPr indent="0" lvl="0" marL="0" rtl="0" algn="l">
              <a:spcBef>
                <a:spcPts val="200"/>
              </a:spcBef>
              <a:spcAft>
                <a:spcPts val="0"/>
              </a:spcAft>
              <a:buNone/>
            </a:pPr>
            <a:r>
              <a:t/>
            </a:r>
            <a:endParaRPr sz="1400"/>
          </a:p>
        </p:txBody>
      </p:sp>
      <p:sp>
        <p:nvSpPr>
          <p:cNvPr id="344" name="Google Shape;344;p47"/>
          <p:cNvSpPr/>
          <p:nvPr/>
        </p:nvSpPr>
        <p:spPr>
          <a:xfrm>
            <a:off x="6001425" y="361227"/>
            <a:ext cx="2228196" cy="740301"/>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chemeClr val="lt2"/>
                </a:solidFill>
                <a:latin typeface="Caveat"/>
              </a:rPr>
              <a:t>Is this a transport, </a:t>
            </a:r>
            <a:br>
              <a:rPr b="0" i="1">
                <a:ln cap="flat" cmpd="sng" w="9525">
                  <a:solidFill>
                    <a:schemeClr val="dk2"/>
                  </a:solidFill>
                  <a:prstDash val="solid"/>
                  <a:round/>
                  <a:headEnd len="sm" w="sm" type="none"/>
                  <a:tailEnd len="sm" w="sm" type="none"/>
                </a:ln>
                <a:solidFill>
                  <a:schemeClr val="lt2"/>
                </a:solidFill>
                <a:latin typeface="Caveat"/>
              </a:rPr>
            </a:br>
            <a:r>
              <a:rPr b="0" i="1">
                <a:ln cap="flat" cmpd="sng" w="9525">
                  <a:solidFill>
                    <a:schemeClr val="dk2"/>
                  </a:solidFill>
                  <a:prstDash val="solid"/>
                  <a:round/>
                  <a:headEnd len="sm" w="sm" type="none"/>
                  <a:tailEnd len="sm" w="sm" type="none"/>
                </a:ln>
                <a:solidFill>
                  <a:schemeClr val="lt2"/>
                </a:solidFill>
                <a:latin typeface="Caveat"/>
              </a:rPr>
              <a:t>or application problem?</a:t>
            </a:r>
          </a:p>
        </p:txBody>
      </p:sp>
      <p:pic>
        <p:nvPicPr>
          <p:cNvPr id="345" name="Google Shape;345;p47"/>
          <p:cNvPicPr preferRelativeResize="0"/>
          <p:nvPr/>
        </p:nvPicPr>
        <p:blipFill>
          <a:blip r:embed="rId3">
            <a:alphaModFix/>
          </a:blip>
          <a:stretch>
            <a:fillRect/>
          </a:stretch>
        </p:blipFill>
        <p:spPr>
          <a:xfrm>
            <a:off x="7942175" y="965825"/>
            <a:ext cx="502350" cy="50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9" name="Shape 349"/>
        <p:cNvGrpSpPr/>
        <p:nvPr/>
      </p:nvGrpSpPr>
      <p:grpSpPr>
        <a:xfrm>
          <a:off x="0" y="0"/>
          <a:ext cx="0" cy="0"/>
          <a:chOff x="0" y="0"/>
          <a:chExt cx="0" cy="0"/>
        </a:xfrm>
      </p:grpSpPr>
      <p:sp>
        <p:nvSpPr>
          <p:cNvPr id="350" name="Google Shape;350;p4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(5)</a:t>
            </a:r>
            <a:endParaRPr/>
          </a:p>
        </p:txBody>
      </p:sp>
      <p:sp>
        <p:nvSpPr>
          <p:cNvPr id="351" name="Google Shape;351;p4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does a client know if an output or alternative response is received? </a:t>
            </a:r>
            <a:endParaRPr/>
          </a:p>
          <a:p>
            <a:pPr indent="-311150" lvl="1" marL="457200" rtl="0" algn="l">
              <a:spcBef>
                <a:spcPts val="200"/>
              </a:spcBef>
              <a:spcAft>
                <a:spcPts val="0"/>
              </a:spcAft>
              <a:buSzPts val="1300"/>
              <a:buChar char="○"/>
            </a:pPr>
            <a:r>
              <a:rPr lang="en"/>
              <a:t>A client invokes an action and expects an output value. The TD describes a form with additionalResponses, for example to report an error. The client receives the response as per TD and needs to differentiate somehow between normal and additional responses. </a:t>
            </a:r>
            <a:br>
              <a:rPr lang="en"/>
            </a:br>
            <a:r>
              <a:rPr lang="en"/>
              <a:t>Section "5.3.4.2.2 Response-related Terms Usage" describes a response name-value pair that can be used, but where is it described? </a:t>
            </a:r>
            <a:endParaRPr/>
          </a:p>
          <a:p>
            <a:pPr indent="-311150" lvl="1" marL="457200" rtl="0" algn="l">
              <a:spcBef>
                <a:spcPts val="200"/>
              </a:spcBef>
              <a:spcAft>
                <a:spcPts val="0"/>
              </a:spcAft>
              <a:buSzPts val="1300"/>
              <a:buChar char="○"/>
            </a:pPr>
            <a:r>
              <a:rPr lang="en"/>
              <a:t>How does this fit in the response data?</a:t>
            </a:r>
            <a:endParaRPr/>
          </a:p>
          <a:p>
            <a:pPr indent="0" lvl="0" marL="0" rtl="0" algn="l">
              <a:spcBef>
                <a:spcPts val="200"/>
              </a:spcBef>
              <a:spcAft>
                <a:spcPts val="0"/>
              </a:spcAft>
              <a:buNone/>
            </a:pPr>
            <a:r>
              <a:rPr lang="en"/>
              <a:t>Workaround 1</a:t>
            </a:r>
            <a:endParaRPr/>
          </a:p>
          <a:p>
            <a:pPr indent="-311150" lvl="1" marL="457200" rtl="0" algn="l">
              <a:spcBef>
                <a:spcPts val="200"/>
              </a:spcBef>
              <a:spcAft>
                <a:spcPts val="0"/>
              </a:spcAft>
              <a:buSzPts val="1300"/>
              <a:buChar char="○"/>
            </a:pPr>
            <a:r>
              <a:rPr lang="en"/>
              <a:t>Parse the expected output and on failure parse using the schemas from additionalResponses. The ‘try it until it works' approach is not really a good specification. (although Python users might like it ;)</a:t>
            </a:r>
            <a:endParaRPr/>
          </a:p>
          <a:p>
            <a:pPr indent="0" lvl="0" marL="0" rtl="0" algn="l">
              <a:spcBef>
                <a:spcPts val="200"/>
              </a:spcBef>
              <a:spcAft>
                <a:spcPts val="0"/>
              </a:spcAft>
              <a:buNone/>
            </a:pPr>
            <a:r>
              <a:rPr lang="en"/>
              <a:t>Workaround 2</a:t>
            </a:r>
            <a:endParaRPr/>
          </a:p>
          <a:p>
            <a:pPr indent="-311150" lvl="1" marL="457200" rtl="0" algn="l">
              <a:spcBef>
                <a:spcPts val="200"/>
              </a:spcBef>
              <a:spcAft>
                <a:spcPts val="0"/>
              </a:spcAft>
              <a:buSzPts val="1300"/>
              <a:buChar char="○"/>
            </a:pPr>
            <a:r>
              <a:rPr lang="en"/>
              <a:t>Include a 'dataschema' field in the response that describes the dataschema used in the result. This might be a more elegant approach with nr 1 as a fallback. This is protocol dependent unfortunately and cannot be relied on.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5" name="Shape 355"/>
        <p:cNvGrpSpPr/>
        <p:nvPr/>
      </p:nvGrpSpPr>
      <p:grpSpPr>
        <a:xfrm>
          <a:off x="0" y="0"/>
          <a:ext cx="0" cy="0"/>
          <a:chOff x="0" y="0"/>
          <a:chExt cx="0" cy="0"/>
        </a:xfrm>
      </p:grpSpPr>
      <p:sp>
        <p:nvSpPr>
          <p:cNvPr id="356" name="Google Shape;356;p4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(6a)</a:t>
            </a:r>
            <a:endParaRPr/>
          </a:p>
        </p:txBody>
      </p:sp>
      <p:sp>
        <p:nvSpPr>
          <p:cNvPr id="357" name="Google Shape;357;p4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i="1" lang="en" sz="1400"/>
              <a:t>A case for </a:t>
            </a:r>
            <a:r>
              <a:rPr i="1" lang="en" sz="1400"/>
              <a:t>standard</a:t>
            </a:r>
            <a:r>
              <a:rPr i="1" lang="en" sz="1400"/>
              <a:t> message envelopes separate from the protocol bindings.</a:t>
            </a:r>
            <a:endParaRPr i="1" sz="1400"/>
          </a:p>
          <a:p>
            <a:pPr indent="0" lvl="0" marL="0" rtl="0" algn="l">
              <a:spcBef>
                <a:spcPts val="200"/>
              </a:spcBef>
              <a:spcAft>
                <a:spcPts val="0"/>
              </a:spcAft>
              <a:buNone/>
            </a:pPr>
            <a:r>
              <a:rPr lang="en"/>
              <a:t>Currently:</a:t>
            </a:r>
            <a:endParaRPr/>
          </a:p>
          <a:p>
            <a:pPr indent="-311150" lvl="1" marL="457200" rtl="0" algn="l">
              <a:spcBef>
                <a:spcPts val="200"/>
              </a:spcBef>
              <a:spcAft>
                <a:spcPts val="0"/>
              </a:spcAft>
              <a:buSzPts val="1300"/>
              <a:buChar char="○"/>
            </a:pPr>
            <a:r>
              <a:rPr lang="en"/>
              <a:t>Thing </a:t>
            </a:r>
            <a:r>
              <a:rPr lang="en"/>
              <a:t>operations are implemented in protocol binding API’s. The application layer and transport layer get mixed. This complicates implementation and limits code re-use.</a:t>
            </a:r>
            <a:endParaRPr/>
          </a:p>
          <a:p>
            <a:pPr indent="-311150" lvl="1" marL="457200" rtl="0" algn="l">
              <a:spcBef>
                <a:spcPts val="200"/>
              </a:spcBef>
              <a:spcAft>
                <a:spcPts val="0"/>
              </a:spcAft>
              <a:buSzPts val="1300"/>
              <a:buChar char="○"/>
            </a:pPr>
            <a:r>
              <a:rPr lang="en"/>
              <a:t>Servients implement message formats for each operation and each protocol binding. Without standardization each binding ends up with different messages for operations like:</a:t>
            </a:r>
            <a:endParaRPr/>
          </a:p>
          <a:p>
            <a:pPr indent="-304800" lvl="2" marL="914400" rtl="0" algn="l">
              <a:spcBef>
                <a:spcPts val="0"/>
              </a:spcBef>
              <a:spcAft>
                <a:spcPts val="0"/>
              </a:spcAft>
              <a:buSzPts val="1200"/>
              <a:buChar char="■"/>
            </a:pPr>
            <a:r>
              <a:rPr lang="en"/>
              <a:t>Read property, properties, all properties</a:t>
            </a:r>
            <a:endParaRPr/>
          </a:p>
          <a:p>
            <a:pPr indent="-304800" lvl="2" marL="914400" rtl="0" algn="l">
              <a:spcBef>
                <a:spcPts val="0"/>
              </a:spcBef>
              <a:spcAft>
                <a:spcPts val="0"/>
              </a:spcAft>
              <a:buSzPts val="1200"/>
              <a:buChar char="■"/>
            </a:pPr>
            <a:r>
              <a:rPr lang="en"/>
              <a:t>Query action, actions, all actions,</a:t>
            </a:r>
            <a:endParaRPr/>
          </a:p>
          <a:p>
            <a:pPr indent="-304800" lvl="2" marL="914400" rtl="0" algn="l">
              <a:spcBef>
                <a:spcPts val="0"/>
              </a:spcBef>
              <a:spcAft>
                <a:spcPts val="0"/>
              </a:spcAft>
              <a:buSzPts val="1200"/>
              <a:buChar char="■"/>
            </a:pPr>
            <a:r>
              <a:rPr lang="en"/>
              <a:t>Subscribe event, subscribe all events</a:t>
            </a:r>
            <a:endParaRPr/>
          </a:p>
          <a:p>
            <a:pPr indent="-304800" lvl="2" marL="914400" rtl="0" algn="l">
              <a:spcBef>
                <a:spcPts val="0"/>
              </a:spcBef>
              <a:spcAft>
                <a:spcPts val="0"/>
              </a:spcAft>
              <a:buSzPts val="1200"/>
              <a:buChar char="■"/>
            </a:pPr>
            <a:r>
              <a:rPr lang="en"/>
              <a:t>Observe, ..</a:t>
            </a:r>
            <a:endParaRPr/>
          </a:p>
          <a:p>
            <a:pPr indent="-304800" lvl="2" marL="914400" rtl="0" algn="l">
              <a:spcBef>
                <a:spcPts val="0"/>
              </a:spcBef>
              <a:spcAft>
                <a:spcPts val="0"/>
              </a:spcAft>
              <a:buSzPts val="1200"/>
              <a:buChar char="■"/>
            </a:pPr>
            <a:r>
              <a:rPr lang="en"/>
              <a:t>etc, etc</a:t>
            </a:r>
            <a:endParaRPr/>
          </a:p>
          <a:p>
            <a:pPr indent="-311150" lvl="1" marL="457200" rtl="0" algn="l">
              <a:spcBef>
                <a:spcPts val="200"/>
              </a:spcBef>
              <a:spcAft>
                <a:spcPts val="0"/>
              </a:spcAft>
              <a:buSzPts val="1300"/>
              <a:buChar char="○"/>
            </a:pPr>
            <a:r>
              <a:rPr lang="en"/>
              <a:t>As a result each protocol binding has to specify how to encode the payload of the operations, including operation, thingID, affordance name, errors, correlationID, timestamps. </a:t>
            </a:r>
            <a:endParaRPr/>
          </a:p>
          <a:p>
            <a:pPr indent="-311150" lvl="1" marL="457200" rtl="0" algn="l">
              <a:spcBef>
                <a:spcPts val="200"/>
              </a:spcBef>
              <a:spcAft>
                <a:spcPts val="0"/>
              </a:spcAft>
              <a:buSzPts val="1300"/>
              <a:buChar char="○"/>
            </a:pPr>
            <a:r>
              <a:rPr lang="en"/>
              <a:t>These fields are WoT application level concerns, not transport level concerns. Why does a transport have to specify how to encode them. A transport should only concern themselves with transporting a payload.</a:t>
            </a:r>
            <a:endParaRPr/>
          </a:p>
          <a:p>
            <a:pPr indent="0" lvl="0" marL="914400" rtl="0" algn="l">
              <a:spcBef>
                <a:spcPts val="2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1" name="Shape 361"/>
        <p:cNvGrpSpPr/>
        <p:nvPr/>
      </p:nvGrpSpPr>
      <p:grpSpPr>
        <a:xfrm>
          <a:off x="0" y="0"/>
          <a:ext cx="0" cy="0"/>
          <a:chOff x="0" y="0"/>
          <a:chExt cx="0" cy="0"/>
        </a:xfrm>
      </p:grpSpPr>
      <p:sp>
        <p:nvSpPr>
          <p:cNvPr id="362" name="Google Shape;362;p5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(6b)</a:t>
            </a:r>
            <a:endParaRPr/>
          </a:p>
        </p:txBody>
      </p:sp>
      <p:sp>
        <p:nvSpPr>
          <p:cNvPr id="363" name="Google Shape;363;p5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Clr>
                <a:schemeClr val="dk1"/>
              </a:buClr>
              <a:buSzPts val="1100"/>
              <a:buFont typeface="Arial"/>
              <a:buNone/>
            </a:pPr>
            <a:r>
              <a:rPr i="1" lang="en" sz="1400"/>
              <a:t>A case for standard message envelopes separate from the protocol bindings.</a:t>
            </a:r>
            <a:endParaRPr/>
          </a:p>
          <a:p>
            <a:pPr indent="0" lvl="0" marL="0" rtl="0" algn="l">
              <a:spcBef>
                <a:spcPts val="200"/>
              </a:spcBef>
              <a:spcAft>
                <a:spcPts val="0"/>
              </a:spcAft>
              <a:buNone/>
            </a:pPr>
            <a:r>
              <a:rPr lang="en"/>
              <a:t>Proposal </a:t>
            </a:r>
            <a:r>
              <a:rPr lang="en" sz="1200"/>
              <a:t>(with a bit of hand waving) </a:t>
            </a:r>
            <a:endParaRPr sz="1200"/>
          </a:p>
          <a:p>
            <a:pPr indent="-311150" lvl="1" marL="457200" rtl="0" algn="l">
              <a:spcBef>
                <a:spcPts val="200"/>
              </a:spcBef>
              <a:spcAft>
                <a:spcPts val="0"/>
              </a:spcAft>
              <a:buSzPts val="1300"/>
              <a:buChar char="○"/>
            </a:pPr>
            <a:r>
              <a:rPr lang="en"/>
              <a:t>Define the message envelope/data schema for each Thing level operation. </a:t>
            </a:r>
            <a:endParaRPr/>
          </a:p>
          <a:p>
            <a:pPr indent="-304800" lvl="2" marL="914400" rtl="0" algn="l">
              <a:spcBef>
                <a:spcPts val="0"/>
              </a:spcBef>
              <a:spcAft>
                <a:spcPts val="0"/>
              </a:spcAft>
              <a:buSzPts val="1200"/>
              <a:buChar char="■"/>
            </a:pPr>
            <a:r>
              <a:rPr lang="en"/>
              <a:t>All messages includes the operation, thing-id, affordance name, correlationID, messageID, error info, and data fields. </a:t>
            </a:r>
            <a:endParaRPr/>
          </a:p>
          <a:p>
            <a:pPr indent="-304800" lvl="2" marL="914400" rtl="0" algn="l">
              <a:spcBef>
                <a:spcPts val="0"/>
              </a:spcBef>
              <a:spcAft>
                <a:spcPts val="0"/>
              </a:spcAft>
              <a:buSzPts val="1200"/>
              <a:buChar char="■"/>
            </a:pPr>
            <a:r>
              <a:rPr lang="en"/>
              <a:t>A correlation field is used for linking requests to responses.</a:t>
            </a:r>
            <a:endParaRPr/>
          </a:p>
          <a:p>
            <a:pPr indent="-304800" lvl="2" marL="914400" rtl="0" algn="l">
              <a:spcBef>
                <a:spcPts val="0"/>
              </a:spcBef>
              <a:spcAft>
                <a:spcPts val="0"/>
              </a:spcAft>
              <a:buSzPts val="1200"/>
              <a:buChar char="■"/>
            </a:pPr>
            <a:r>
              <a:rPr lang="en"/>
              <a:t>Use a RequestMessage envelope for write property and invoke action requests.</a:t>
            </a:r>
            <a:endParaRPr/>
          </a:p>
          <a:p>
            <a:pPr indent="-304800" lvl="2" marL="914400" rtl="0" algn="l">
              <a:spcBef>
                <a:spcPts val="0"/>
              </a:spcBef>
              <a:spcAft>
                <a:spcPts val="0"/>
              </a:spcAft>
              <a:buSzPts val="1200"/>
              <a:buChar char="■"/>
            </a:pPr>
            <a:r>
              <a:rPr lang="en"/>
              <a:t>Use a ResponseMessage envelope for returning results.</a:t>
            </a:r>
            <a:endParaRPr/>
          </a:p>
          <a:p>
            <a:pPr indent="-304800" lvl="2" marL="914400" rtl="0" algn="l">
              <a:spcBef>
                <a:spcPts val="0"/>
              </a:spcBef>
              <a:spcAft>
                <a:spcPts val="0"/>
              </a:spcAft>
              <a:buSzPts val="1200"/>
              <a:buChar char="■"/>
            </a:pPr>
            <a:r>
              <a:rPr lang="en"/>
              <a:t>Use a NotificationMessage envelope for asynchronous response such as event and property updates and action progress.</a:t>
            </a:r>
            <a:endParaRPr/>
          </a:p>
          <a:p>
            <a:pPr indent="-311150" lvl="1" marL="457200" rtl="0" algn="l">
              <a:spcBef>
                <a:spcPts val="200"/>
              </a:spcBef>
              <a:spcAft>
                <a:spcPts val="0"/>
              </a:spcAft>
              <a:buSzPts val="1300"/>
              <a:buChar char="○"/>
            </a:pPr>
            <a:r>
              <a:rPr lang="en"/>
              <a:t>Transport protocol bindings only concern themselves with passing the message envelopes.</a:t>
            </a:r>
            <a:endParaRPr/>
          </a:p>
          <a:p>
            <a:pPr indent="-304800" lvl="2" marL="914400" rtl="0" algn="l">
              <a:spcBef>
                <a:spcPts val="0"/>
              </a:spcBef>
              <a:spcAft>
                <a:spcPts val="0"/>
              </a:spcAft>
              <a:buSzPts val="1200"/>
              <a:buChar char="■"/>
            </a:pPr>
            <a:r>
              <a:rPr lang="en"/>
              <a:t>Transport bindings can read the envelope to </a:t>
            </a:r>
            <a:r>
              <a:rPr lang="en"/>
              <a:t>implement </a:t>
            </a:r>
            <a:r>
              <a:rPr lang="en"/>
              <a:t>subscriptions</a:t>
            </a:r>
            <a:endParaRPr/>
          </a:p>
          <a:p>
            <a:pPr indent="-304800" lvl="2" marL="914400" rtl="0" algn="l">
              <a:spcBef>
                <a:spcPts val="0"/>
              </a:spcBef>
              <a:spcAft>
                <a:spcPts val="0"/>
              </a:spcAft>
              <a:buSzPts val="1200"/>
              <a:buChar char="■"/>
            </a:pPr>
            <a:r>
              <a:rPr lang="en"/>
              <a:t>Transport protocol are added to the TD and defines how to connect to send and receive messages.</a:t>
            </a:r>
            <a:endParaRPr/>
          </a:p>
          <a:p>
            <a:pPr indent="0" lvl="0" marL="0" rtl="0" algn="l">
              <a:spcBef>
                <a:spcPts val="2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Forms (6c)</a:t>
            </a:r>
            <a:endParaRPr/>
          </a:p>
        </p:txBody>
      </p:sp>
      <p:sp>
        <p:nvSpPr>
          <p:cNvPr id="369" name="Google Shape;369;p5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Clr>
                <a:schemeClr val="dk1"/>
              </a:buClr>
              <a:buSzPts val="1100"/>
              <a:buFont typeface="Arial"/>
              <a:buNone/>
            </a:pPr>
            <a:r>
              <a:rPr i="1" lang="en" sz="1400"/>
              <a:t>A case for standard message envelopes separate from the protocol bindings.</a:t>
            </a:r>
            <a:endParaRPr/>
          </a:p>
          <a:p>
            <a:pPr indent="0" lvl="0" marL="0" rtl="0" algn="l">
              <a:spcBef>
                <a:spcPts val="200"/>
              </a:spcBef>
              <a:spcAft>
                <a:spcPts val="0"/>
              </a:spcAft>
              <a:buNone/>
            </a:pPr>
            <a:r>
              <a:rPr lang="en"/>
              <a:t>Benefits:</a:t>
            </a:r>
            <a:endParaRPr/>
          </a:p>
          <a:p>
            <a:pPr indent="-311150" lvl="1" marL="457200" rtl="0" algn="l">
              <a:spcBef>
                <a:spcPts val="200"/>
              </a:spcBef>
              <a:spcAft>
                <a:spcPts val="0"/>
              </a:spcAft>
              <a:buSzPts val="1300"/>
              <a:buChar char="○"/>
            </a:pPr>
            <a:r>
              <a:rPr lang="en"/>
              <a:t>Defines (currently unspecified) Thing level operation payloads</a:t>
            </a:r>
            <a:endParaRPr/>
          </a:p>
          <a:p>
            <a:pPr indent="-311150" lvl="1" marL="457200" rtl="0" algn="l">
              <a:spcBef>
                <a:spcPts val="200"/>
              </a:spcBef>
              <a:spcAft>
                <a:spcPts val="0"/>
              </a:spcAft>
              <a:buSzPts val="1300"/>
              <a:buChar char="○"/>
            </a:pPr>
            <a:r>
              <a:rPr lang="en"/>
              <a:t>Simplifies protocol binding implementations </a:t>
            </a:r>
            <a:endParaRPr/>
          </a:p>
          <a:p>
            <a:pPr indent="-311150" lvl="1" marL="457200" rtl="0" algn="l">
              <a:spcBef>
                <a:spcPts val="200"/>
              </a:spcBef>
              <a:spcAft>
                <a:spcPts val="0"/>
              </a:spcAft>
              <a:buSzPts val="1300"/>
              <a:buChar char="○"/>
            </a:pPr>
            <a:r>
              <a:rPr lang="en"/>
              <a:t>Simplifies application development as all protocols use the same message envelopes</a:t>
            </a:r>
            <a:endParaRPr/>
          </a:p>
          <a:p>
            <a:pPr indent="-311150" lvl="1" marL="457200" rtl="0" algn="l">
              <a:spcBef>
                <a:spcPts val="200"/>
              </a:spcBef>
              <a:spcAft>
                <a:spcPts val="0"/>
              </a:spcAft>
              <a:buSzPts val="1300"/>
              <a:buChar char="○"/>
            </a:pPr>
            <a:r>
              <a:rPr lang="en"/>
              <a:t>Extensible with additional operations </a:t>
            </a:r>
            <a:r>
              <a:rPr lang="en"/>
              <a:t>without</a:t>
            </a:r>
            <a:r>
              <a:rPr lang="en"/>
              <a:t> changing the transport protocol bindings</a:t>
            </a:r>
            <a:endParaRPr/>
          </a:p>
          <a:p>
            <a:pPr indent="-311150" lvl="1" marL="457200" rtl="0" algn="l">
              <a:spcBef>
                <a:spcPts val="200"/>
              </a:spcBef>
              <a:spcAft>
                <a:spcPts val="0"/>
              </a:spcAft>
              <a:buSzPts val="1300"/>
              <a:buChar char="○"/>
            </a:pPr>
            <a:r>
              <a:rPr lang="en"/>
              <a:t>Opens the door to a standard testing framework for messaging of operation</a:t>
            </a:r>
            <a:endParaRPr/>
          </a:p>
          <a:p>
            <a:pPr indent="0" lvl="0" marL="0" rtl="0" algn="l">
              <a:spcBef>
                <a:spcPts val="200"/>
              </a:spcBef>
              <a:spcAft>
                <a:spcPts val="0"/>
              </a:spcAft>
              <a:buNone/>
            </a:pPr>
            <a:r>
              <a:rPr lang="en"/>
              <a:t>Backwards compatible:</a:t>
            </a:r>
            <a:endParaRPr/>
          </a:p>
          <a:p>
            <a:pPr indent="-311150" lvl="1" marL="457200" rtl="0" algn="l">
              <a:spcBef>
                <a:spcPts val="200"/>
              </a:spcBef>
              <a:spcAft>
                <a:spcPts val="0"/>
              </a:spcAft>
              <a:buSzPts val="1300"/>
              <a:buChar char="○"/>
            </a:pPr>
            <a:r>
              <a:rPr lang="en"/>
              <a:t>The decision to use these message </a:t>
            </a:r>
            <a:r>
              <a:rPr lang="en"/>
              <a:t>envelopes</a:t>
            </a:r>
            <a:r>
              <a:rPr lang="en"/>
              <a:t> are part of the protocol binding specification</a:t>
            </a:r>
            <a:endParaRPr/>
          </a:p>
          <a:p>
            <a:pPr indent="-311150" lvl="1" marL="457200" rtl="0" algn="l">
              <a:spcBef>
                <a:spcPts val="200"/>
              </a:spcBef>
              <a:spcAft>
                <a:spcPts val="0"/>
              </a:spcAft>
              <a:buSzPts val="1300"/>
              <a:buChar char="○"/>
            </a:pPr>
            <a:r>
              <a:rPr lang="en"/>
              <a:t>Legacy devices can still use protocol binding that inject forms in the TD. eg http-basic.</a:t>
            </a:r>
            <a:endParaRPr/>
          </a:p>
          <a:p>
            <a:pPr indent="0" lvl="0" marL="0" rtl="0" algn="l">
              <a:spcBef>
                <a:spcPts val="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Evolution</a:t>
            </a:r>
            <a:endParaRPr/>
          </a:p>
        </p:txBody>
      </p:sp>
      <p:grpSp>
        <p:nvGrpSpPr>
          <p:cNvPr id="78" name="Google Shape;78;p16"/>
          <p:cNvGrpSpPr/>
          <p:nvPr/>
        </p:nvGrpSpPr>
        <p:grpSpPr>
          <a:xfrm>
            <a:off x="4669473" y="1787900"/>
            <a:ext cx="1342228" cy="1795800"/>
            <a:chOff x="4584944" y="1788572"/>
            <a:chExt cx="2329448" cy="1795800"/>
          </a:xfrm>
        </p:grpSpPr>
        <p:sp>
          <p:nvSpPr>
            <p:cNvPr id="79" name="Google Shape;79;p16"/>
            <p:cNvSpPr/>
            <p:nvPr/>
          </p:nvSpPr>
          <p:spPr>
            <a:xfrm>
              <a:off x="4955992" y="3078400"/>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6"/>
            <p:cNvGrpSpPr/>
            <p:nvPr/>
          </p:nvGrpSpPr>
          <p:grpSpPr>
            <a:xfrm>
              <a:off x="4584944" y="1788572"/>
              <a:ext cx="2054400" cy="1795800"/>
              <a:chOff x="4584944" y="1788572"/>
              <a:chExt cx="2054400" cy="1795800"/>
            </a:xfrm>
          </p:grpSpPr>
          <p:grpSp>
            <p:nvGrpSpPr>
              <p:cNvPr id="81" name="Google Shape;81;p16"/>
              <p:cNvGrpSpPr/>
              <p:nvPr/>
            </p:nvGrpSpPr>
            <p:grpSpPr>
              <a:xfrm>
                <a:off x="4909781" y="2800065"/>
                <a:ext cx="92400" cy="411825"/>
                <a:chOff x="947040" y="2563700"/>
                <a:chExt cx="92400" cy="411825"/>
              </a:xfrm>
            </p:grpSpPr>
            <p:cxnSp>
              <p:nvCxnSpPr>
                <p:cNvPr id="82" name="Google Shape;82;p16"/>
                <p:cNvCxnSpPr/>
                <p:nvPr/>
              </p:nvCxnSpPr>
              <p:spPr>
                <a:xfrm>
                  <a:off x="99324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3" name="Google Shape;83;p16"/>
                <p:cNvSpPr/>
                <p:nvPr/>
              </p:nvSpPr>
              <p:spPr>
                <a:xfrm>
                  <a:off x="94704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6"/>
              <p:cNvSpPr txBox="1"/>
              <p:nvPr/>
            </p:nvSpPr>
            <p:spPr>
              <a:xfrm>
                <a:off x="4584947" y="3212972"/>
                <a:ext cx="97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2021</a:t>
                </a:r>
                <a:endParaRPr b="1" sz="1100">
                  <a:latin typeface="Roboto"/>
                  <a:ea typeface="Roboto"/>
                  <a:cs typeface="Roboto"/>
                  <a:sym typeface="Roboto"/>
                </a:endParaRPr>
              </a:p>
            </p:txBody>
          </p:sp>
          <p:sp>
            <p:nvSpPr>
              <p:cNvPr id="85" name="Google Shape;85;p16"/>
              <p:cNvSpPr txBox="1"/>
              <p:nvPr/>
            </p:nvSpPr>
            <p:spPr>
              <a:xfrm>
                <a:off x="4584944" y="1788572"/>
                <a:ext cx="2054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NGSI-LD based </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API based </a:t>
                </a:r>
                <a:r>
                  <a:rPr lang="en" sz="800">
                    <a:latin typeface="Roboto"/>
                    <a:ea typeface="Roboto"/>
                    <a:cs typeface="Roboto"/>
                    <a:sym typeface="Roboto"/>
                  </a:rPr>
                  <a:t>variant based on NGSI.</a:t>
                </a:r>
                <a:endParaRPr sz="800">
                  <a:latin typeface="Roboto"/>
                  <a:ea typeface="Roboto"/>
                  <a:cs typeface="Roboto"/>
                  <a:sym typeface="Roboto"/>
                </a:endParaRPr>
              </a:p>
            </p:txBody>
          </p:sp>
        </p:grpSp>
      </p:grpSp>
      <p:grpSp>
        <p:nvGrpSpPr>
          <p:cNvPr id="86" name="Google Shape;86;p16"/>
          <p:cNvGrpSpPr/>
          <p:nvPr/>
        </p:nvGrpSpPr>
        <p:grpSpPr>
          <a:xfrm>
            <a:off x="5757726" y="2698075"/>
            <a:ext cx="1805759" cy="1732500"/>
            <a:chOff x="6435793" y="2702591"/>
            <a:chExt cx="2721156" cy="1732500"/>
          </a:xfrm>
        </p:grpSpPr>
        <p:sp>
          <p:nvSpPr>
            <p:cNvPr id="87" name="Google Shape;87;p16"/>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6"/>
            <p:cNvGrpSpPr/>
            <p:nvPr/>
          </p:nvGrpSpPr>
          <p:grpSpPr>
            <a:xfrm>
              <a:off x="6435793" y="2702591"/>
              <a:ext cx="2455500" cy="1732500"/>
              <a:chOff x="6435793" y="2702591"/>
              <a:chExt cx="2455500" cy="1732500"/>
            </a:xfrm>
          </p:grpSpPr>
          <p:grpSp>
            <p:nvGrpSpPr>
              <p:cNvPr id="89" name="Google Shape;89;p16"/>
              <p:cNvGrpSpPr/>
              <p:nvPr/>
            </p:nvGrpSpPr>
            <p:grpSpPr>
              <a:xfrm rot="10800000">
                <a:off x="6760035" y="3079467"/>
                <a:ext cx="92400" cy="411825"/>
                <a:chOff x="2070100" y="2563700"/>
                <a:chExt cx="92400" cy="411825"/>
              </a:xfrm>
            </p:grpSpPr>
            <p:cxnSp>
              <p:nvCxnSpPr>
                <p:cNvPr id="90" name="Google Shape;90;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1" name="Google Shape;91;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6"/>
              <p:cNvSpPr txBox="1"/>
              <p:nvPr/>
            </p:nvSpPr>
            <p:spPr>
              <a:xfrm>
                <a:off x="6435794" y="2702591"/>
                <a:ext cx="14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2022/2023</a:t>
                </a:r>
                <a:endParaRPr b="1" sz="1200">
                  <a:latin typeface="Roboto"/>
                  <a:ea typeface="Roboto"/>
                  <a:cs typeface="Roboto"/>
                  <a:sym typeface="Roboto"/>
                </a:endParaRPr>
              </a:p>
            </p:txBody>
          </p:sp>
          <p:sp>
            <p:nvSpPr>
              <p:cNvPr id="93" name="Google Shape;93;p16"/>
              <p:cNvSpPr txBox="1"/>
              <p:nvPr/>
            </p:nvSpPr>
            <p:spPr>
              <a:xfrm>
                <a:off x="6435793" y="3491291"/>
                <a:ext cx="245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gRPC / Cap’nProto</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RPC based variants to explore RPC instead of message bus approach.</a:t>
                </a:r>
                <a:endParaRPr b="1" sz="800">
                  <a:latin typeface="Roboto"/>
                  <a:ea typeface="Roboto"/>
                  <a:cs typeface="Roboto"/>
                  <a:sym typeface="Roboto"/>
                </a:endParaRPr>
              </a:p>
            </p:txBody>
          </p:sp>
        </p:grpSp>
      </p:grpSp>
      <p:grpSp>
        <p:nvGrpSpPr>
          <p:cNvPr id="94" name="Google Shape;94;p16"/>
          <p:cNvGrpSpPr/>
          <p:nvPr/>
        </p:nvGrpSpPr>
        <p:grpSpPr>
          <a:xfrm>
            <a:off x="2152842" y="1787899"/>
            <a:ext cx="1491133" cy="1880564"/>
            <a:chOff x="495991" y="2001695"/>
            <a:chExt cx="2395009" cy="1584968"/>
          </a:xfrm>
        </p:grpSpPr>
        <p:sp>
          <p:nvSpPr>
            <p:cNvPr id="95" name="Google Shape;95;p1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6"/>
            <p:cNvGrpSpPr/>
            <p:nvPr/>
          </p:nvGrpSpPr>
          <p:grpSpPr>
            <a:xfrm>
              <a:off x="495991" y="2001695"/>
              <a:ext cx="2353101" cy="1584968"/>
              <a:chOff x="495991" y="2001695"/>
              <a:chExt cx="2353101" cy="1584968"/>
            </a:xfrm>
          </p:grpSpPr>
          <p:sp>
            <p:nvSpPr>
              <p:cNvPr id="97" name="Google Shape;97;p1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900">
                    <a:latin typeface="Roboto"/>
                    <a:ea typeface="Roboto"/>
                    <a:cs typeface="Roboto"/>
                    <a:sym typeface="Roboto"/>
                  </a:rPr>
                  <a:t>2019</a:t>
                </a:r>
                <a:endParaRPr b="1" sz="900">
                  <a:latin typeface="Roboto"/>
                  <a:ea typeface="Roboto"/>
                  <a:cs typeface="Roboto"/>
                  <a:sym typeface="Roboto"/>
                </a:endParaRPr>
              </a:p>
            </p:txBody>
          </p:sp>
          <p:grpSp>
            <p:nvGrpSpPr>
              <p:cNvPr id="98" name="Google Shape;98;p16"/>
              <p:cNvGrpSpPr/>
              <p:nvPr/>
            </p:nvGrpSpPr>
            <p:grpSpPr>
              <a:xfrm>
                <a:off x="881025" y="2800065"/>
                <a:ext cx="92400" cy="411825"/>
                <a:chOff x="845575" y="2563700"/>
                <a:chExt cx="92400" cy="411825"/>
              </a:xfrm>
            </p:grpSpPr>
            <p:cxnSp>
              <p:nvCxnSpPr>
                <p:cNvPr id="99" name="Google Shape;99;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0" name="Google Shape;100;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nvSpPr>
            <p:spPr>
              <a:xfrm>
                <a:off x="542391" y="2001695"/>
                <a:ext cx="2306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myzone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700">
                    <a:latin typeface="Roboto"/>
                    <a:ea typeface="Roboto"/>
                    <a:cs typeface="Roboto"/>
                    <a:sym typeface="Roboto"/>
                  </a:rPr>
                  <a:t>MyZone provides a 'it just works' approach to IoT data collection and automation using IoT sensors, devices and services.</a:t>
                </a:r>
                <a:endParaRPr b="1" sz="700">
                  <a:latin typeface="Roboto"/>
                  <a:ea typeface="Roboto"/>
                  <a:cs typeface="Roboto"/>
                  <a:sym typeface="Roboto"/>
                </a:endParaRPr>
              </a:p>
            </p:txBody>
          </p:sp>
        </p:grpSp>
      </p:grpSp>
      <p:grpSp>
        <p:nvGrpSpPr>
          <p:cNvPr id="102" name="Google Shape;102;p16"/>
          <p:cNvGrpSpPr/>
          <p:nvPr/>
        </p:nvGrpSpPr>
        <p:grpSpPr>
          <a:xfrm>
            <a:off x="3418554" y="2699634"/>
            <a:ext cx="1454407" cy="1732490"/>
            <a:chOff x="2601073" y="2702603"/>
            <a:chExt cx="1998910" cy="1732490"/>
          </a:xfrm>
        </p:grpSpPr>
        <p:sp>
          <p:nvSpPr>
            <p:cNvPr id="103" name="Google Shape;103;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6"/>
            <p:cNvGrpSpPr/>
            <p:nvPr/>
          </p:nvGrpSpPr>
          <p:grpSpPr>
            <a:xfrm>
              <a:off x="2601073" y="2702603"/>
              <a:ext cx="1998910" cy="1732490"/>
              <a:chOff x="2601073" y="2702603"/>
              <a:chExt cx="1998910" cy="1732490"/>
            </a:xfrm>
          </p:grpSpPr>
          <p:sp>
            <p:nvSpPr>
              <p:cNvPr id="105" name="Google Shape;105;p16"/>
              <p:cNvSpPr txBox="1"/>
              <p:nvPr/>
            </p:nvSpPr>
            <p:spPr>
              <a:xfrm>
                <a:off x="2601073" y="2702603"/>
                <a:ext cx="85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2020</a:t>
                </a:r>
                <a:endParaRPr b="1" sz="1000">
                  <a:latin typeface="Roboto"/>
                  <a:ea typeface="Roboto"/>
                  <a:cs typeface="Roboto"/>
                  <a:sym typeface="Roboto"/>
                </a:endParaRPr>
              </a:p>
            </p:txBody>
          </p:sp>
          <p:grpSp>
            <p:nvGrpSpPr>
              <p:cNvPr id="106" name="Google Shape;106;p16"/>
              <p:cNvGrpSpPr/>
              <p:nvPr/>
            </p:nvGrpSpPr>
            <p:grpSpPr>
              <a:xfrm rot="10800000">
                <a:off x="2849073" y="3079467"/>
                <a:ext cx="92400" cy="411825"/>
                <a:chOff x="2070100" y="2563700"/>
                <a:chExt cx="92400" cy="411825"/>
              </a:xfrm>
            </p:grpSpPr>
            <p:cxnSp>
              <p:nvCxnSpPr>
                <p:cNvPr id="107" name="Google Shape;107;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8" name="Google Shape;108;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nvSpPr>
            <p:spPr>
              <a:xfrm>
                <a:off x="2641584" y="3491292"/>
                <a:ext cx="1958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iotdomain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800"/>
                  <a:t>Simple standard for M2M discovery and exchange of information from IoT devices and related services.</a:t>
                </a:r>
                <a:endParaRPr b="1" sz="300">
                  <a:latin typeface="Roboto"/>
                  <a:ea typeface="Roboto"/>
                  <a:cs typeface="Roboto"/>
                  <a:sym typeface="Roboto"/>
                </a:endParaRPr>
              </a:p>
            </p:txBody>
          </p:sp>
        </p:grpSp>
      </p:grpSp>
      <p:grpSp>
        <p:nvGrpSpPr>
          <p:cNvPr id="110" name="Google Shape;110;p16"/>
          <p:cNvGrpSpPr/>
          <p:nvPr/>
        </p:nvGrpSpPr>
        <p:grpSpPr>
          <a:xfrm>
            <a:off x="7330501" y="1782250"/>
            <a:ext cx="1638549" cy="1795800"/>
            <a:chOff x="4481611" y="1788585"/>
            <a:chExt cx="2839773" cy="1795800"/>
          </a:xfrm>
        </p:grpSpPr>
        <p:sp>
          <p:nvSpPr>
            <p:cNvPr id="111" name="Google Shape;111;p1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4481611" y="1788585"/>
              <a:ext cx="2839773" cy="1795800"/>
              <a:chOff x="4481611" y="1788585"/>
              <a:chExt cx="2839773" cy="1795800"/>
            </a:xfrm>
          </p:grpSpPr>
          <p:grpSp>
            <p:nvGrpSpPr>
              <p:cNvPr id="113" name="Google Shape;113;p16"/>
              <p:cNvGrpSpPr/>
              <p:nvPr/>
            </p:nvGrpSpPr>
            <p:grpSpPr>
              <a:xfrm>
                <a:off x="4808316" y="2800065"/>
                <a:ext cx="92400" cy="411825"/>
                <a:chOff x="845575" y="2563700"/>
                <a:chExt cx="92400" cy="411825"/>
              </a:xfrm>
            </p:grpSpPr>
            <p:cxnSp>
              <p:nvCxnSpPr>
                <p:cNvPr id="114" name="Google Shape;114;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5" name="Google Shape;115;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nvSpPr>
            <p:spPr>
              <a:xfrm>
                <a:off x="4481611" y="3212985"/>
                <a:ext cx="258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300">
                    <a:latin typeface="Roboto"/>
                    <a:ea typeface="Roboto"/>
                    <a:cs typeface="Roboto"/>
                    <a:sym typeface="Roboto"/>
                  </a:rPr>
                  <a:t>2024 and beyond</a:t>
                </a:r>
                <a:endParaRPr b="1" sz="1300">
                  <a:latin typeface="Roboto"/>
                  <a:ea typeface="Roboto"/>
                  <a:cs typeface="Roboto"/>
                  <a:sym typeface="Roboto"/>
                </a:endParaRPr>
              </a:p>
            </p:txBody>
          </p:sp>
          <p:sp>
            <p:nvSpPr>
              <p:cNvPr id="117" name="Google Shape;117;p16"/>
              <p:cNvSpPr txBox="1"/>
              <p:nvPr/>
            </p:nvSpPr>
            <p:spPr>
              <a:xfrm>
                <a:off x="4617484" y="1788585"/>
                <a:ext cx="27039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HiveOT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chemeClr val="dk1"/>
                    </a:solidFill>
                    <a:latin typeface="Roboto"/>
                    <a:ea typeface="Roboto"/>
                    <a:cs typeface="Roboto"/>
                    <a:sym typeface="Roboto"/>
                  </a:rPr>
                  <a:t>Redesign based on </a:t>
                </a:r>
                <a:r>
                  <a:rPr lang="en" sz="900">
                    <a:solidFill>
                      <a:schemeClr val="dk1"/>
                    </a:solidFill>
                    <a:latin typeface="Roboto"/>
                    <a:ea typeface="Roboto"/>
                    <a:cs typeface="Roboto"/>
                    <a:sym typeface="Roboto"/>
                  </a:rPr>
                  <a:t>WoT TD-1.1</a:t>
                </a:r>
                <a:r>
                  <a:rPr lang="en" sz="900">
                    <a:latin typeface="Roboto"/>
                    <a:ea typeface="Roboto"/>
                    <a:cs typeface="Roboto"/>
                    <a:sym typeface="Roboto"/>
                  </a:rPr>
                  <a:t> web of things.</a:t>
                </a:r>
                <a:br>
                  <a:rPr lang="en" sz="900">
                    <a:latin typeface="Roboto"/>
                    <a:ea typeface="Roboto"/>
                    <a:cs typeface="Roboto"/>
                    <a:sym typeface="Roboto"/>
                  </a:rPr>
                </a:br>
                <a:r>
                  <a:rPr lang="en" sz="900">
                    <a:latin typeface="Roboto"/>
                    <a:ea typeface="Roboto"/>
                    <a:cs typeface="Roboto"/>
                    <a:sym typeface="Roboto"/>
                  </a:rPr>
                  <a:t>Multi-protocol.</a:t>
                </a:r>
                <a:endParaRPr sz="900">
                  <a:latin typeface="Roboto"/>
                  <a:ea typeface="Roboto"/>
                  <a:cs typeface="Roboto"/>
                  <a:sym typeface="Roboto"/>
                </a:endParaRPr>
              </a:p>
            </p:txBody>
          </p:sp>
        </p:grpSp>
      </p:grpSp>
      <p:grpSp>
        <p:nvGrpSpPr>
          <p:cNvPr id="118" name="Google Shape;118;p16"/>
          <p:cNvGrpSpPr/>
          <p:nvPr/>
        </p:nvGrpSpPr>
        <p:grpSpPr>
          <a:xfrm>
            <a:off x="1100699" y="2701088"/>
            <a:ext cx="1391241" cy="1732488"/>
            <a:chOff x="2498579" y="2702603"/>
            <a:chExt cx="2171100" cy="1732488"/>
          </a:xfrm>
        </p:grpSpPr>
        <p:sp>
          <p:nvSpPr>
            <p:cNvPr id="119" name="Google Shape;119;p16"/>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6"/>
            <p:cNvGrpSpPr/>
            <p:nvPr/>
          </p:nvGrpSpPr>
          <p:grpSpPr>
            <a:xfrm>
              <a:off x="2498579" y="2702603"/>
              <a:ext cx="2171100" cy="1732488"/>
              <a:chOff x="2498579" y="2702603"/>
              <a:chExt cx="2171100" cy="1732488"/>
            </a:xfrm>
          </p:grpSpPr>
          <p:sp>
            <p:nvSpPr>
              <p:cNvPr id="121" name="Google Shape;121;p16"/>
              <p:cNvSpPr txBox="1"/>
              <p:nvPr/>
            </p:nvSpPr>
            <p:spPr>
              <a:xfrm>
                <a:off x="2601066" y="2702603"/>
                <a:ext cx="909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2017</a:t>
                </a:r>
                <a:endParaRPr b="1" sz="800">
                  <a:latin typeface="Roboto"/>
                  <a:ea typeface="Roboto"/>
                  <a:cs typeface="Roboto"/>
                  <a:sym typeface="Roboto"/>
                </a:endParaRPr>
              </a:p>
            </p:txBody>
          </p:sp>
          <p:grpSp>
            <p:nvGrpSpPr>
              <p:cNvPr id="122" name="Google Shape;122;p16"/>
              <p:cNvGrpSpPr/>
              <p:nvPr/>
            </p:nvGrpSpPr>
            <p:grpSpPr>
              <a:xfrm rot="10800000">
                <a:off x="2849073" y="3079467"/>
                <a:ext cx="92400" cy="411825"/>
                <a:chOff x="2070100" y="2563700"/>
                <a:chExt cx="92400" cy="411825"/>
              </a:xfrm>
            </p:grpSpPr>
            <p:cxnSp>
              <p:nvCxnSpPr>
                <p:cNvPr id="123" name="Google Shape;123;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txBox="1"/>
              <p:nvPr/>
            </p:nvSpPr>
            <p:spPr>
              <a:xfrm>
                <a:off x="2498579" y="3491290"/>
                <a:ext cx="217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Iot train</a:t>
                </a:r>
                <a:endParaRPr b="1" sz="7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700">
                    <a:solidFill>
                      <a:srgbClr val="3A383F"/>
                    </a:solidFill>
                    <a:highlight>
                      <a:srgbClr val="FFFFFF"/>
                    </a:highlight>
                    <a:latin typeface="Roboto"/>
                    <a:ea typeface="Roboto"/>
                    <a:cs typeface="Roboto"/>
                    <a:sym typeface="Roboto"/>
                  </a:rPr>
                  <a:t>Connecting IoT devices and services using MQTT.</a:t>
                </a:r>
                <a:endParaRPr b="1" sz="100">
                  <a:latin typeface="Roboto"/>
                  <a:ea typeface="Roboto"/>
                  <a:cs typeface="Roboto"/>
                  <a:sym typeface="Roboto"/>
                </a:endParaRPr>
              </a:p>
            </p:txBody>
          </p:sp>
        </p:grpSp>
      </p:grpSp>
      <p:sp>
        <p:nvSpPr>
          <p:cNvPr id="126" name="Google Shape;126;p16"/>
          <p:cNvSpPr/>
          <p:nvPr/>
        </p:nvSpPr>
        <p:spPr>
          <a:xfrm>
            <a:off x="678725" y="3070900"/>
            <a:ext cx="683400" cy="158400"/>
          </a:xfrm>
          <a:prstGeom prst="rect">
            <a:avLst/>
          </a:prstGeom>
          <a:gradFill>
            <a:gsLst>
              <a:gs pos="0">
                <a:srgbClr val="DCECD5"/>
              </a:gs>
              <a:gs pos="100000">
                <a:srgbClr val="92BC81"/>
              </a:gs>
            </a:gsLst>
            <a:lin ang="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248375" y="2987300"/>
            <a:ext cx="479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lost in time…</a:t>
            </a:r>
            <a:endParaRPr sz="600">
              <a:solidFill>
                <a:schemeClr val="dk2"/>
              </a:solidFill>
            </a:endParaRPr>
          </a:p>
        </p:txBody>
      </p:sp>
      <p:sp>
        <p:nvSpPr>
          <p:cNvPr id="128" name="Google Shape;128;p16"/>
          <p:cNvSpPr txBox="1"/>
          <p:nvPr/>
        </p:nvSpPr>
        <p:spPr>
          <a:xfrm>
            <a:off x="7959050" y="4751200"/>
            <a:ext cx="1151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(Because its fun)</a:t>
            </a:r>
            <a:endParaRPr sz="1000">
              <a:solidFill>
                <a:schemeClr val="dk2"/>
              </a:solidFill>
            </a:endParaRPr>
          </a:p>
        </p:txBody>
      </p:sp>
      <p:sp>
        <p:nvSpPr>
          <p:cNvPr id="129" name="Google Shape;129;p1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00925"/>
            <a:ext cx="8520600" cy="528600"/>
          </a:xfrm>
          <a:prstGeom prst="rect">
            <a:avLst/>
          </a:prstGeom>
          <a:solidFill>
            <a:srgbClr val="F3F3F3"/>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TD Challenges - Other (1)</a:t>
            </a:r>
            <a:endParaRPr/>
          </a:p>
        </p:txBody>
      </p:sp>
      <p:sp>
        <p:nvSpPr>
          <p:cNvPr id="375" name="Google Shape;375;p52"/>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express authorization rules (eg required roles) in a TD? </a:t>
            </a:r>
            <a:endParaRPr/>
          </a:p>
          <a:p>
            <a:pPr indent="-311150" lvl="1" marL="457200" rtl="0" algn="l">
              <a:spcBef>
                <a:spcPts val="200"/>
              </a:spcBef>
              <a:spcAft>
                <a:spcPts val="0"/>
              </a:spcAft>
              <a:buSzPts val="1300"/>
              <a:buChar char="○"/>
            </a:pPr>
            <a:r>
              <a:rPr lang="en"/>
              <a:t>Example: An explosive detonator has the remote denotation action in the TD, available to the operator. It wouldn’t be good to allow the ‘detonate’ action to be used by tourists.</a:t>
            </a:r>
            <a:endParaRPr/>
          </a:p>
          <a:p>
            <a:pPr indent="-311150" lvl="1" marL="457200" rtl="0" algn="l">
              <a:spcBef>
                <a:spcPts val="200"/>
              </a:spcBef>
              <a:spcAft>
                <a:spcPts val="0"/>
              </a:spcAft>
              <a:buSzPts val="1300"/>
              <a:buChar char="○"/>
            </a:pPr>
            <a:r>
              <a:rPr lang="en"/>
              <a:t>The problem is that there is no authorization support in the TD. </a:t>
            </a:r>
            <a:endParaRPr/>
          </a:p>
          <a:p>
            <a:pPr indent="0" lvl="0" marL="0" rtl="0" algn="l">
              <a:spcBef>
                <a:spcPts val="400"/>
              </a:spcBef>
              <a:spcAft>
                <a:spcPts val="0"/>
              </a:spcAft>
              <a:buNone/>
            </a:pPr>
            <a:r>
              <a:rPr lang="en"/>
              <a:t>Workaround 1</a:t>
            </a:r>
            <a:endParaRPr/>
          </a:p>
          <a:p>
            <a:pPr indent="-311150" lvl="1" marL="457200" rtl="0" algn="l">
              <a:spcBef>
                <a:spcPts val="200"/>
              </a:spcBef>
              <a:spcAft>
                <a:spcPts val="0"/>
              </a:spcAft>
              <a:buSzPts val="1300"/>
              <a:buChar char="○"/>
            </a:pPr>
            <a:r>
              <a:rPr lang="en"/>
              <a:t>Take a 'capabilities' approach. Split actions requiring different authorization into multiple Things. The service programmatically tells the authorization service which roles can use a Thing it publishes. </a:t>
            </a:r>
            <a:endParaRPr/>
          </a:p>
          <a:p>
            <a:pPr indent="0" lvl="0" marL="0" rtl="0" algn="l">
              <a:spcBef>
                <a:spcPts val="400"/>
              </a:spcBef>
              <a:spcAft>
                <a:spcPts val="0"/>
              </a:spcAft>
              <a:buNone/>
            </a:pPr>
            <a:r>
              <a:rPr lang="en"/>
              <a:t>Workaround 2</a:t>
            </a:r>
            <a:endParaRPr/>
          </a:p>
          <a:p>
            <a:pPr indent="-311150" lvl="1" marL="457200" rtl="0" algn="l">
              <a:spcBef>
                <a:spcPts val="200"/>
              </a:spcBef>
              <a:spcAft>
                <a:spcPts val="0"/>
              </a:spcAft>
              <a:buSzPts val="1300"/>
              <a:buChar char="○"/>
            </a:pPr>
            <a:r>
              <a:rPr lang="en"/>
              <a:t>Add a custom 'allow' and 'deny' field to each action that lists which roles are allowed/denied invoking an action. Consumers only see allowed actions based on their role.</a:t>
            </a:r>
            <a:endParaRPr/>
          </a:p>
          <a:p>
            <a:pPr indent="0" lvl="0" marL="0" rtl="0" algn="l">
              <a:spcBef>
                <a:spcPts val="200"/>
              </a:spcBef>
              <a:spcAft>
                <a:spcPts val="0"/>
              </a:spcAft>
              <a:buNone/>
            </a:pPr>
            <a:r>
              <a:t/>
            </a:r>
            <a:endParaRPr/>
          </a:p>
        </p:txBody>
      </p:sp>
      <p:pic>
        <p:nvPicPr>
          <p:cNvPr id="376" name="Google Shape;376;p52"/>
          <p:cNvPicPr preferRelativeResize="0"/>
          <p:nvPr/>
        </p:nvPicPr>
        <p:blipFill>
          <a:blip r:embed="rId3">
            <a:alphaModFix/>
          </a:blip>
          <a:stretch>
            <a:fillRect/>
          </a:stretch>
        </p:blipFill>
        <p:spPr>
          <a:xfrm>
            <a:off x="7329725" y="3946725"/>
            <a:ext cx="622150" cy="622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TD Challenges - Other (2)</a:t>
            </a:r>
            <a:endParaRPr/>
          </a:p>
        </p:txBody>
      </p:sp>
      <p:sp>
        <p:nvSpPr>
          <p:cNvPr id="382" name="Google Shape;382;p53"/>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How to implement affordances in golang without inheritance or unions?</a:t>
            </a:r>
            <a:endParaRPr/>
          </a:p>
          <a:p>
            <a:pPr indent="-317500" lvl="0" marL="457200" rtl="0" algn="l">
              <a:spcBef>
                <a:spcPts val="200"/>
              </a:spcBef>
              <a:spcAft>
                <a:spcPts val="0"/>
              </a:spcAft>
              <a:buSzPts val="1400"/>
              <a:buChar char="●"/>
            </a:pPr>
            <a:r>
              <a:rPr lang="en" sz="1400"/>
              <a:t>The TD describes a property affordance as a subclass of interaction affordance and a dataschema. A dataschema however has several subclasses: ArraySchema, BooleanSchema, NumberSchema, … </a:t>
            </a:r>
            <a:endParaRPr sz="1400"/>
          </a:p>
          <a:p>
            <a:pPr indent="-317500" lvl="0" marL="457200" rtl="0" algn="l">
              <a:spcBef>
                <a:spcPts val="200"/>
              </a:spcBef>
              <a:spcAft>
                <a:spcPts val="0"/>
              </a:spcAft>
              <a:buSzPts val="1400"/>
              <a:buChar char="●"/>
            </a:pPr>
            <a:r>
              <a:rPr lang="en" sz="1400"/>
              <a:t>How can the (compile time) inheritance tree depend on the value of the type field? How can a </a:t>
            </a:r>
            <a:r>
              <a:rPr lang="en" sz="1400"/>
              <a:t>property</a:t>
            </a:r>
            <a:r>
              <a:rPr lang="en" sz="1400"/>
              <a:t> affordance be a subclass of all these subclasses? Golang has no union support.</a:t>
            </a:r>
            <a:endParaRPr sz="1400"/>
          </a:p>
          <a:p>
            <a:pPr indent="0" lvl="0" marL="0" rtl="0" algn="l">
              <a:spcBef>
                <a:spcPts val="200"/>
              </a:spcBef>
              <a:spcAft>
                <a:spcPts val="0"/>
              </a:spcAft>
              <a:buNone/>
            </a:pPr>
            <a:r>
              <a:rPr lang="en"/>
              <a:t>Option 1</a:t>
            </a:r>
            <a:endParaRPr/>
          </a:p>
          <a:p>
            <a:pPr indent="-323850" lvl="0" marL="457200" rtl="0" algn="l">
              <a:spcBef>
                <a:spcPts val="200"/>
              </a:spcBef>
              <a:spcAft>
                <a:spcPts val="0"/>
              </a:spcAft>
              <a:buSzPts val="1500"/>
              <a:buChar char="●"/>
            </a:pPr>
            <a:r>
              <a:rPr lang="en" sz="1500"/>
              <a:t>I</a:t>
            </a:r>
            <a:r>
              <a:rPr lang="en" sz="1500"/>
              <a:t>mplement DataSchema as a flattened union of all schemas, containing all fields.</a:t>
            </a:r>
            <a:endParaRPr sz="1500"/>
          </a:p>
          <a:p>
            <a:pPr indent="0" lvl="0" marL="0" rtl="0" algn="l">
              <a:spcBef>
                <a:spcPts val="200"/>
              </a:spcBef>
              <a:spcAft>
                <a:spcPts val="0"/>
              </a:spcAft>
              <a:buNone/>
            </a:pPr>
            <a:r>
              <a:rPr lang="en"/>
              <a:t>Option 2</a:t>
            </a:r>
            <a:endParaRPr/>
          </a:p>
          <a:p>
            <a:pPr indent="-317500" lvl="0" marL="457200" rtl="0" algn="l">
              <a:spcBef>
                <a:spcPts val="200"/>
              </a:spcBef>
              <a:spcAft>
                <a:spcPts val="0"/>
              </a:spcAft>
              <a:buSzPts val="1400"/>
              <a:buChar char="●"/>
            </a:pPr>
            <a:r>
              <a:rPr lang="en" sz="1400"/>
              <a:t>U</a:t>
            </a:r>
            <a:r>
              <a:rPr lang="en" sz="1400"/>
              <a:t>se a map[string]any and determine the expected data schema at runtime using reflection. </a:t>
            </a:r>
            <a:endParaRPr sz="1400"/>
          </a:p>
          <a:p>
            <a:pPr indent="-311150" lvl="1" marL="914400" rtl="0" algn="l">
              <a:spcBef>
                <a:spcPts val="200"/>
              </a:spcBef>
              <a:spcAft>
                <a:spcPts val="0"/>
              </a:spcAft>
              <a:buSzPts val="1300"/>
              <a:buChar char="○"/>
            </a:pPr>
            <a:r>
              <a:rPr lang="en"/>
              <a:t>Wastes CPU cycles, especially on small devices.</a:t>
            </a:r>
            <a:endParaRPr/>
          </a:p>
          <a:p>
            <a:pPr indent="0" lvl="0" marL="0" rtl="0" algn="l">
              <a:spcBef>
                <a:spcPts val="2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(3) </a:t>
            </a:r>
            <a:endParaRPr/>
          </a:p>
        </p:txBody>
      </p:sp>
      <p:sp>
        <p:nvSpPr>
          <p:cNvPr id="388" name="Google Shape;388;p54"/>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Use-case:</a:t>
            </a:r>
            <a:endParaRPr/>
          </a:p>
          <a:p>
            <a:pPr indent="0" lvl="0" marL="457200" rtl="0" algn="l">
              <a:spcBef>
                <a:spcPts val="200"/>
              </a:spcBef>
              <a:spcAft>
                <a:spcPts val="0"/>
              </a:spcAft>
              <a:buNone/>
            </a:pPr>
            <a:r>
              <a:rPr lang="en"/>
              <a:t>Consumer needs to login to the Hub, obtain an auth token, and occasionally refresh the auth token. Oauth2 is not used. The token can be a JWT or </a:t>
            </a:r>
            <a:r>
              <a:rPr lang="en" u="sng">
                <a:solidFill>
                  <a:schemeClr val="hlink"/>
                </a:solidFill>
                <a:hlinkClick r:id="rId3"/>
              </a:rPr>
              <a:t>paseto</a:t>
            </a:r>
            <a:r>
              <a:rPr lang="en"/>
              <a:t> token.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
              <a:t>How to describe a hub login with password, auth token, and refresh a token in a TD? </a:t>
            </a:r>
            <a:endParaRPr/>
          </a:p>
          <a:p>
            <a:pPr indent="-317500" lvl="0" marL="457200" rtl="0" algn="l">
              <a:spcBef>
                <a:spcPts val="200"/>
              </a:spcBef>
              <a:spcAft>
                <a:spcPts val="0"/>
              </a:spcAft>
              <a:buSzPts val="1400"/>
              <a:buChar char="●"/>
            </a:pPr>
            <a:r>
              <a:rPr lang="en" sz="1400"/>
              <a:t>Note: this hasn’t been investigated properly and is on the todo list so it might have an easy answer.</a:t>
            </a:r>
            <a:endParaRPr sz="1400"/>
          </a:p>
          <a:p>
            <a:pPr indent="-317500" lvl="0" marL="457200" rtl="0" algn="l">
              <a:spcBef>
                <a:spcPts val="0"/>
              </a:spcBef>
              <a:spcAft>
                <a:spcPts val="0"/>
              </a:spcAft>
              <a:buSzPts val="1400"/>
              <a:buChar char="●"/>
            </a:pPr>
            <a:r>
              <a:rPr lang="en" sz="1400"/>
              <a:t>Does this depend on the protocol binding?</a:t>
            </a:r>
            <a:endParaRPr sz="1400"/>
          </a:p>
          <a:p>
            <a:pPr indent="-317500" lvl="0" marL="457200" rtl="0" algn="l">
              <a:spcBef>
                <a:spcPts val="0"/>
              </a:spcBef>
              <a:spcAft>
                <a:spcPts val="0"/>
              </a:spcAft>
              <a:buSzPts val="1400"/>
              <a:buChar char="●"/>
            </a:pPr>
            <a:r>
              <a:rPr lang="en" sz="1400"/>
              <a:t>What to do if the binding doesn’t describe it?</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 Other (4)</a:t>
            </a:r>
            <a:endParaRPr/>
          </a:p>
        </p:txBody>
      </p:sp>
      <p:sp>
        <p:nvSpPr>
          <p:cNvPr id="394" name="Google Shape;394;p55"/>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17500" lvl="0" marL="457200" rtl="0" algn="l">
              <a:spcBef>
                <a:spcPts val="400"/>
              </a:spcBef>
              <a:spcAft>
                <a:spcPts val="0"/>
              </a:spcAft>
              <a:buSzPts val="1400"/>
              <a:buAutoNum type="arabicPeriod"/>
            </a:pPr>
            <a:r>
              <a:rPr lang="en" sz="1400"/>
              <a:t>The TD defines fields that can contain different types (string vs array). How to implement this is a strictly typed language such as golang.</a:t>
            </a:r>
            <a:endParaRPr sz="1400"/>
          </a:p>
          <a:p>
            <a:pPr indent="-304800" lvl="1" marL="914400" rtl="0" algn="l">
              <a:spcBef>
                <a:spcPts val="200"/>
              </a:spcBef>
              <a:spcAft>
                <a:spcPts val="0"/>
              </a:spcAft>
              <a:buSzPts val="1200"/>
              <a:buAutoNum type="alphaLcPeriod"/>
            </a:pPr>
            <a:r>
              <a:rPr lang="en" sz="1200"/>
              <a:t>Workaround. Use (*cough cough*) ‘any’ and provide a GetMethod that uses reflection to convert to a single type.</a:t>
            </a:r>
            <a:endParaRPr sz="1200"/>
          </a:p>
          <a:p>
            <a:pPr indent="-317500" lvl="0" marL="457200" rtl="0" algn="l">
              <a:spcBef>
                <a:spcPts val="400"/>
              </a:spcBef>
              <a:spcAft>
                <a:spcPts val="0"/>
              </a:spcAft>
              <a:buSzPts val="1400"/>
              <a:buAutoNum type="arabicPeriod"/>
            </a:pPr>
            <a:r>
              <a:rPr lang="en" sz="1400"/>
              <a:t>How to describe a RPC service API in the TD?</a:t>
            </a:r>
            <a:endParaRPr sz="1400"/>
          </a:p>
          <a:p>
            <a:pPr indent="-311150" lvl="1" marL="914400" rtl="0" algn="l">
              <a:spcBef>
                <a:spcPts val="200"/>
              </a:spcBef>
              <a:spcAft>
                <a:spcPts val="0"/>
              </a:spcAft>
              <a:buSzPts val="1300"/>
              <a:buAutoNum type="alphaLcPeriod"/>
            </a:pPr>
            <a:r>
              <a:rPr lang="en"/>
              <a:t>This requires a correlation between request and response</a:t>
            </a:r>
            <a:endParaRPr/>
          </a:p>
          <a:p>
            <a:pPr indent="-317500" lvl="0" marL="457200" rtl="0" algn="l">
              <a:spcBef>
                <a:spcPts val="400"/>
              </a:spcBef>
              <a:spcAft>
                <a:spcPts val="0"/>
              </a:spcAft>
              <a:buSzPts val="1400"/>
              <a:buAutoNum type="arabicPeriod"/>
            </a:pPr>
            <a:r>
              <a:rPr lang="en" sz="1400"/>
              <a:t>SecurityScheme definition (5.3.3.1)</a:t>
            </a:r>
            <a:endParaRPr sz="1400"/>
          </a:p>
          <a:p>
            <a:pPr indent="-304800" lvl="1" marL="914400" rtl="0" algn="l">
              <a:spcBef>
                <a:spcPts val="200"/>
              </a:spcBef>
              <a:spcAft>
                <a:spcPts val="0"/>
              </a:spcAft>
              <a:buSzPts val="1200"/>
              <a:buAutoNum type="alphaLcPeriod"/>
            </a:pPr>
            <a:r>
              <a:rPr lang="en" sz="1200"/>
              <a:t>The </a:t>
            </a:r>
            <a:r>
              <a:rPr lang="en" sz="1200"/>
              <a:t>fourth</a:t>
            </a:r>
            <a:r>
              <a:rPr lang="en" sz="1200"/>
              <a:t> paragraph: "Security schemes generally may require additional authentication parameters, such as a password or key. The location of this information is indicated by the value associated with the name in, often in combination with the value associated with name."</a:t>
            </a:r>
            <a:endParaRPr sz="1200"/>
          </a:p>
          <a:p>
            <a:pPr indent="-304800" lvl="1" marL="914400" rtl="0" algn="l">
              <a:spcBef>
                <a:spcPts val="200"/>
              </a:spcBef>
              <a:spcAft>
                <a:spcPts val="0"/>
              </a:spcAft>
              <a:buSzPts val="1200"/>
              <a:buAutoNum type="alphaLcPeriod"/>
            </a:pPr>
            <a:r>
              <a:rPr lang="en" sz="1200"/>
              <a:t>I don’t understand this sentence. Is this an example of security through obscurity? ;)</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a:t>
            </a:r>
            <a:endParaRPr/>
          </a:p>
        </p:txBody>
      </p:sp>
      <p:sp>
        <p:nvSpPr>
          <p:cNvPr id="400" name="Google Shape;400;p56"/>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Improve WoT interoperability.</a:t>
            </a:r>
            <a:endParaRPr/>
          </a:p>
          <a:p>
            <a:pPr indent="0" lvl="0" marL="0" rtl="0" algn="l">
              <a:spcBef>
                <a:spcPts val="200"/>
              </a:spcBef>
              <a:spcAft>
                <a:spcPts val="0"/>
              </a:spcAft>
              <a:buNone/>
            </a:pPr>
            <a:r>
              <a:rPr lang="en"/>
              <a:t>Websocket and Mqtt transport protocol implementations.</a:t>
            </a:r>
            <a:endParaRPr/>
          </a:p>
          <a:p>
            <a:pPr indent="0" lvl="0" marL="0" rtl="0" algn="l">
              <a:spcBef>
                <a:spcPts val="200"/>
              </a:spcBef>
              <a:spcAft>
                <a:spcPts val="0"/>
              </a:spcAft>
              <a:buNone/>
            </a:pPr>
            <a:r>
              <a:rPr lang="en"/>
              <a:t>Lots .. LOTS .. more IoT protocol bindings (once things are stable).</a:t>
            </a:r>
            <a:endParaRPr/>
          </a:p>
          <a:p>
            <a:pPr indent="0" lvl="0" marL="0" rtl="0" algn="l">
              <a:spcBef>
                <a:spcPts val="200"/>
              </a:spcBef>
              <a:spcAft>
                <a:spcPts val="0"/>
              </a:spcAft>
              <a:buNone/>
            </a:pPr>
            <a:r>
              <a:rPr lang="en"/>
              <a:t>A HiveOT bridge to connect Hub instances, building a real hive of hubs.</a:t>
            </a:r>
            <a:endParaRPr/>
          </a:p>
          <a:p>
            <a:pPr indent="0" lvl="0" marL="0" rtl="0" algn="l">
              <a:spcBef>
                <a:spcPts val="200"/>
              </a:spcBef>
              <a:spcAft>
                <a:spcPts val="0"/>
              </a:spcAft>
              <a:buNone/>
            </a:pPr>
            <a:r>
              <a:rPr lang="en"/>
              <a:t>Monitoring and simulation for digital twins</a:t>
            </a:r>
            <a:endParaRPr/>
          </a:p>
          <a:p>
            <a:pPr indent="0" lvl="0" marL="0" rtl="0" algn="l">
              <a:spcBef>
                <a:spcPts val="200"/>
              </a:spcBef>
              <a:spcAft>
                <a:spcPts val="0"/>
              </a:spcAft>
              <a:buNone/>
            </a:pPr>
            <a:r>
              <a:rPr lang="en"/>
              <a:t>… apparently a lot more work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 What is HiveOT </a:t>
            </a:r>
            <a:endParaRPr/>
          </a:p>
        </p:txBody>
      </p:sp>
      <p:sp>
        <p:nvSpPr>
          <p:cNvPr id="135" name="Google Shape;135;p17"/>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What is HiveOT?</a:t>
            </a:r>
            <a:endParaRPr/>
          </a:p>
          <a:p>
            <a:pPr indent="-330200" lvl="0" marL="457200" rtl="0" algn="l">
              <a:lnSpc>
                <a:spcPct val="115000"/>
              </a:lnSpc>
              <a:spcBef>
                <a:spcPts val="0"/>
              </a:spcBef>
              <a:spcAft>
                <a:spcPts val="0"/>
              </a:spcAft>
              <a:buSzPts val="1600"/>
              <a:buChar char="●"/>
            </a:pPr>
            <a:r>
              <a:rPr lang="en"/>
              <a:t>Digital Twin IoT</a:t>
            </a:r>
            <a:r>
              <a:rPr lang="en" sz="1400"/>
              <a:t> Hubs at the edge</a:t>
            </a:r>
            <a:endParaRPr sz="1400"/>
          </a:p>
          <a:p>
            <a:pPr indent="-317500" lvl="0" marL="457200" rtl="0" algn="l">
              <a:lnSpc>
                <a:spcPct val="115000"/>
              </a:lnSpc>
              <a:spcBef>
                <a:spcPts val="0"/>
              </a:spcBef>
              <a:spcAft>
                <a:spcPts val="0"/>
              </a:spcAft>
              <a:buSzPts val="1400"/>
              <a:buChar char="●"/>
            </a:pPr>
            <a:r>
              <a:rPr lang="en" sz="1400"/>
              <a:t>IOT devices and services</a:t>
            </a:r>
            <a:endParaRPr sz="1400"/>
          </a:p>
          <a:p>
            <a:pPr indent="-317500" lvl="0" marL="457200" rtl="0" algn="l">
              <a:lnSpc>
                <a:spcPct val="115000"/>
              </a:lnSpc>
              <a:spcBef>
                <a:spcPts val="0"/>
              </a:spcBef>
              <a:spcAft>
                <a:spcPts val="0"/>
              </a:spcAft>
              <a:buSzPts val="1400"/>
              <a:buChar char="●"/>
            </a:pPr>
            <a:r>
              <a:rPr lang="en" sz="1400"/>
              <a:t>Consumer clients</a:t>
            </a:r>
            <a:endParaRPr sz="1400"/>
          </a:p>
          <a:p>
            <a:pPr indent="0" lvl="0" marL="0" rtl="0" algn="l">
              <a:spcBef>
                <a:spcPts val="1000"/>
              </a:spcBef>
              <a:spcAft>
                <a:spcPts val="0"/>
              </a:spcAft>
              <a:buNone/>
            </a:pPr>
            <a:r>
              <a:rPr lang="en"/>
              <a:t>Objectives</a:t>
            </a:r>
            <a:endParaRPr/>
          </a:p>
          <a:p>
            <a:pPr indent="-317500" lvl="0" marL="457200" rtl="0" algn="l">
              <a:spcBef>
                <a:spcPts val="200"/>
              </a:spcBef>
              <a:spcAft>
                <a:spcPts val="0"/>
              </a:spcAft>
              <a:buSzPts val="1400"/>
              <a:buChar char="●"/>
            </a:pPr>
            <a:r>
              <a:rPr lang="en" sz="1400"/>
              <a:t>Share information between IoT Devices,</a:t>
            </a:r>
            <a:br>
              <a:rPr lang="en" sz="1400"/>
            </a:br>
            <a:r>
              <a:rPr lang="en" sz="1400"/>
              <a:t>Services and Consumers</a:t>
            </a:r>
            <a:endParaRPr sz="1400"/>
          </a:p>
          <a:p>
            <a:pPr indent="-317500" lvl="0" marL="457200" rtl="0" algn="l">
              <a:spcBef>
                <a:spcPts val="200"/>
              </a:spcBef>
              <a:spcAft>
                <a:spcPts val="0"/>
              </a:spcAft>
              <a:buSzPts val="1400"/>
              <a:buChar char="●"/>
            </a:pPr>
            <a:r>
              <a:rPr lang="en" sz="1400"/>
              <a:t>Based on WoT-1.1 Thing Specification</a:t>
            </a:r>
            <a:endParaRPr sz="1400"/>
          </a:p>
          <a:p>
            <a:pPr indent="-317500" lvl="0" marL="457200" rtl="0" algn="l">
              <a:spcBef>
                <a:spcPts val="200"/>
              </a:spcBef>
              <a:spcAft>
                <a:spcPts val="0"/>
              </a:spcAft>
              <a:buSzPts val="1400"/>
              <a:buChar char="●"/>
            </a:pPr>
            <a:r>
              <a:rPr lang="en" sz="1400"/>
              <a:t>Digital Twin representation</a:t>
            </a:r>
            <a:endParaRPr sz="1400"/>
          </a:p>
          <a:p>
            <a:pPr indent="-317500" lvl="0" marL="457200" rtl="0" algn="l">
              <a:spcBef>
                <a:spcPts val="200"/>
              </a:spcBef>
              <a:spcAft>
                <a:spcPts val="0"/>
              </a:spcAft>
              <a:buSzPts val="1400"/>
              <a:buChar char="●"/>
            </a:pPr>
            <a:r>
              <a:rPr lang="en" sz="1400"/>
              <a:t>Lightweight with m</a:t>
            </a:r>
            <a:r>
              <a:rPr lang="en" sz="1400"/>
              <a:t>inimal dependencies</a:t>
            </a:r>
            <a:endParaRPr sz="1400"/>
          </a:p>
          <a:p>
            <a:pPr indent="-317500" lvl="0" marL="457200" rtl="0" algn="l">
              <a:spcBef>
                <a:spcPts val="200"/>
              </a:spcBef>
              <a:spcAft>
                <a:spcPts val="0"/>
              </a:spcAft>
              <a:buSzPts val="1400"/>
              <a:buChar char="●"/>
            </a:pPr>
            <a:r>
              <a:rPr lang="en" sz="1400"/>
              <a:t>Extensible. Integrate with existing IoT </a:t>
            </a:r>
            <a:br>
              <a:rPr lang="en" sz="1400"/>
            </a:br>
            <a:r>
              <a:rPr lang="en" sz="1400"/>
              <a:t>Systems and services.</a:t>
            </a:r>
            <a:endParaRPr sz="1400"/>
          </a:p>
          <a:p>
            <a:pPr indent="-317500" lvl="0" marL="457200" rtl="0" algn="l">
              <a:spcBef>
                <a:spcPts val="200"/>
              </a:spcBef>
              <a:spcAft>
                <a:spcPts val="0"/>
              </a:spcAft>
              <a:buSzPts val="1400"/>
              <a:buChar char="●"/>
            </a:pPr>
            <a:r>
              <a:rPr lang="en" sz="1400"/>
              <a:t>Secure. Don’t touch my things.</a:t>
            </a:r>
            <a:endParaRPr sz="1400"/>
          </a:p>
        </p:txBody>
      </p:sp>
      <p:pic>
        <p:nvPicPr>
          <p:cNvPr id="136" name="Google Shape;136;p17"/>
          <p:cNvPicPr preferRelativeResize="0"/>
          <p:nvPr/>
        </p:nvPicPr>
        <p:blipFill>
          <a:blip r:embed="rId3">
            <a:alphaModFix/>
          </a:blip>
          <a:stretch>
            <a:fillRect/>
          </a:stretch>
        </p:blipFill>
        <p:spPr>
          <a:xfrm>
            <a:off x="4946550" y="1350725"/>
            <a:ext cx="3885750" cy="284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Concerns</a:t>
            </a:r>
            <a:endParaRPr/>
          </a:p>
        </p:txBody>
      </p:sp>
      <p:sp>
        <p:nvSpPr>
          <p:cNvPr id="142" name="Google Shape;142;p18"/>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IoT devices have a large </a:t>
            </a:r>
            <a:r>
              <a:rPr lang="en" u="sng">
                <a:solidFill>
                  <a:schemeClr val="hlink"/>
                </a:solidFill>
                <a:hlinkClick r:id="rId3"/>
              </a:rPr>
              <a:t>attack surface</a:t>
            </a:r>
            <a:r>
              <a:rPr lang="en"/>
              <a:t> due to their internet-supported connectivity. </a:t>
            </a:r>
            <a:r>
              <a:rPr baseline="30000" lang="en"/>
              <a:t>(1)</a:t>
            </a:r>
            <a:endParaRPr baseline="30000"/>
          </a:p>
          <a:p>
            <a:pPr indent="0" lvl="0" marL="0" rtl="0" algn="l">
              <a:spcBef>
                <a:spcPts val="200"/>
              </a:spcBef>
              <a:spcAft>
                <a:spcPts val="0"/>
              </a:spcAft>
              <a:buNone/>
            </a:pPr>
            <a:r>
              <a:rPr lang="en"/>
              <a:t>Concerns:</a:t>
            </a:r>
            <a:endParaRPr/>
          </a:p>
          <a:p>
            <a:pPr indent="-317500" lvl="0" marL="457200" rtl="0" algn="l">
              <a:spcBef>
                <a:spcPts val="200"/>
              </a:spcBef>
              <a:spcAft>
                <a:spcPts val="0"/>
              </a:spcAft>
              <a:buSzPts val="1400"/>
              <a:buChar char="●"/>
            </a:pPr>
            <a:r>
              <a:rPr lang="en" sz="1400"/>
              <a:t>Missing firmware updates</a:t>
            </a:r>
            <a:endParaRPr sz="1400"/>
          </a:p>
          <a:p>
            <a:pPr indent="-317500" lvl="0" marL="457200" rtl="0" algn="l">
              <a:spcBef>
                <a:spcPts val="200"/>
              </a:spcBef>
              <a:spcAft>
                <a:spcPts val="0"/>
              </a:spcAft>
              <a:buSzPts val="1400"/>
              <a:buChar char="●"/>
            </a:pPr>
            <a:r>
              <a:rPr lang="en" sz="1400"/>
              <a:t>Weak authentication</a:t>
            </a:r>
            <a:endParaRPr sz="1400"/>
          </a:p>
          <a:p>
            <a:pPr indent="-317500" lvl="0" marL="457200" rtl="0" algn="l">
              <a:spcBef>
                <a:spcPts val="200"/>
              </a:spcBef>
              <a:spcAft>
                <a:spcPts val="0"/>
              </a:spcAft>
              <a:buSzPts val="1400"/>
              <a:buChar char="●"/>
            </a:pPr>
            <a:r>
              <a:rPr lang="en" sz="1400"/>
              <a:t>Shared network access</a:t>
            </a:r>
            <a:endParaRPr sz="1400"/>
          </a:p>
          <a:p>
            <a:pPr indent="-317500" lvl="0" marL="457200" rtl="0" algn="l">
              <a:spcBef>
                <a:spcPts val="200"/>
              </a:spcBef>
              <a:spcAft>
                <a:spcPts val="0"/>
              </a:spcAft>
              <a:buSzPts val="1400"/>
              <a:buChar char="●"/>
            </a:pPr>
            <a:r>
              <a:rPr lang="en" sz="1400"/>
              <a:t>Lack of encryption</a:t>
            </a:r>
            <a:endParaRPr sz="1400"/>
          </a:p>
          <a:p>
            <a:pPr indent="-317500" lvl="0" marL="457200" rtl="0" algn="l">
              <a:spcBef>
                <a:spcPts val="200"/>
              </a:spcBef>
              <a:spcAft>
                <a:spcPts val="0"/>
              </a:spcAft>
              <a:buSzPts val="1400"/>
              <a:buChar char="●"/>
            </a:pPr>
            <a:r>
              <a:rPr lang="en" sz="1400"/>
              <a:t>… on and on and on …</a:t>
            </a:r>
            <a:endParaRPr sz="1400"/>
          </a:p>
          <a:p>
            <a:pPr indent="0" lvl="0" marL="0" rtl="0" algn="l">
              <a:spcBef>
                <a:spcPts val="200"/>
              </a:spcBef>
              <a:spcAft>
                <a:spcPts val="0"/>
              </a:spcAft>
              <a:buNone/>
            </a:pPr>
            <a:r>
              <a:rPr lang="en"/>
              <a:t>Some examples:</a:t>
            </a:r>
            <a:endParaRPr/>
          </a:p>
          <a:p>
            <a:pPr indent="-317500" lvl="0" marL="457200" rtl="0" algn="l">
              <a:spcBef>
                <a:spcPts val="200"/>
              </a:spcBef>
              <a:spcAft>
                <a:spcPts val="0"/>
              </a:spcAft>
              <a:buSzPts val="1400"/>
              <a:buChar char="●"/>
            </a:pPr>
            <a:r>
              <a:rPr lang="en" sz="1400"/>
              <a:t>The 2016 Mirai botnet was made possible by unsecured IoT devices.</a:t>
            </a:r>
            <a:endParaRPr sz="1400"/>
          </a:p>
          <a:p>
            <a:pPr indent="-317500" lvl="0" marL="457200" rtl="0" algn="l">
              <a:spcBef>
                <a:spcPts val="200"/>
              </a:spcBef>
              <a:spcAft>
                <a:spcPts val="0"/>
              </a:spcAft>
              <a:buSzPts val="1400"/>
              <a:buChar char="●"/>
            </a:pPr>
            <a:r>
              <a:rPr lang="en" sz="1400"/>
              <a:t>Target’s credit card breach (2013) stole login credentials from an HVAC vendor IoT sensors.</a:t>
            </a:r>
            <a:endParaRPr sz="1400"/>
          </a:p>
          <a:p>
            <a:pPr indent="-317500" lvl="0" marL="457200" rtl="0" algn="l">
              <a:spcBef>
                <a:spcPts val="200"/>
              </a:spcBef>
              <a:spcAft>
                <a:spcPts val="0"/>
              </a:spcAft>
              <a:buSzPts val="1400"/>
              <a:buChar char="●"/>
            </a:pPr>
            <a:r>
              <a:rPr lang="en" sz="1400"/>
              <a:t>A Casino's Database Was Hacked Through A Smart Fish Tank Thermometer (*2)</a:t>
            </a:r>
            <a:endParaRPr sz="1400"/>
          </a:p>
          <a:p>
            <a:pPr indent="-317500" lvl="0" marL="457200" rtl="0" algn="l">
              <a:spcBef>
                <a:spcPts val="200"/>
              </a:spcBef>
              <a:spcAft>
                <a:spcPts val="0"/>
              </a:spcAft>
              <a:buSzPts val="1400"/>
              <a:buChar char="●"/>
            </a:pPr>
            <a:r>
              <a:rPr lang="en" sz="1400"/>
              <a:t>… on and on and on …</a:t>
            </a:r>
            <a:endParaRPr sz="1100">
              <a:solidFill>
                <a:srgbClr val="3A383F"/>
              </a:solidFill>
              <a:highlight>
                <a:srgbClr val="FFFFFF"/>
              </a:highlight>
            </a:endParaRPr>
          </a:p>
        </p:txBody>
      </p:sp>
      <p:pic>
        <p:nvPicPr>
          <p:cNvPr descr="https://www.youtube.com/watch?v=Cxrwpij2MSQ" id="143" name="Google Shape;143;p18"/>
          <p:cNvPicPr preferRelativeResize="0"/>
          <p:nvPr/>
        </p:nvPicPr>
        <p:blipFill>
          <a:blip r:embed="rId4">
            <a:alphaModFix/>
          </a:blip>
          <a:stretch>
            <a:fillRect/>
          </a:stretch>
        </p:blipFill>
        <p:spPr>
          <a:xfrm>
            <a:off x="6155050" y="1314675"/>
            <a:ext cx="2505075" cy="1788501"/>
          </a:xfrm>
          <a:prstGeom prst="rect">
            <a:avLst/>
          </a:prstGeom>
          <a:noFill/>
          <a:ln>
            <a:noFill/>
          </a:ln>
        </p:spPr>
      </p:pic>
      <p:sp>
        <p:nvSpPr>
          <p:cNvPr id="144" name="Google Shape;144;p18"/>
          <p:cNvSpPr txBox="1"/>
          <p:nvPr/>
        </p:nvSpPr>
        <p:spPr>
          <a:xfrm>
            <a:off x="6155050" y="3103175"/>
            <a:ext cx="25050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solidFill>
                  <a:schemeClr val="dk2"/>
                </a:solidFill>
              </a:rPr>
              <a:t>(Credits: https://www.youtube.com/watch?v=Cxrwpij2MSQ)</a:t>
            </a:r>
            <a:endParaRPr i="1" sz="600">
              <a:solidFill>
                <a:schemeClr val="dk2"/>
              </a:solidFill>
            </a:endParaRPr>
          </a:p>
        </p:txBody>
      </p:sp>
      <p:sp>
        <p:nvSpPr>
          <p:cNvPr id="145" name="Google Shape;145;p18"/>
          <p:cNvSpPr txBox="1"/>
          <p:nvPr/>
        </p:nvSpPr>
        <p:spPr>
          <a:xfrm>
            <a:off x="311700" y="4623425"/>
            <a:ext cx="8832300" cy="396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AutoNum type="arabicParenBoth"/>
            </a:pPr>
            <a:r>
              <a:rPr i="1" lang="en" sz="1000" u="sng">
                <a:solidFill>
                  <a:schemeClr val="hlink"/>
                </a:solidFill>
                <a:hlinkClick r:id="rId5"/>
              </a:rPr>
              <a:t>https://www.techtarget.com/iotagenda/definition/IoT-security-Internet-of-Things-security</a:t>
            </a:r>
            <a:endParaRPr i="1" sz="1000">
              <a:solidFill>
                <a:schemeClr val="dk2"/>
              </a:solidFill>
            </a:endParaRPr>
          </a:p>
          <a:p>
            <a:pPr indent="-292100" lvl="0" marL="457200" rtl="0" algn="l">
              <a:spcBef>
                <a:spcPts val="0"/>
              </a:spcBef>
              <a:spcAft>
                <a:spcPts val="0"/>
              </a:spcAft>
              <a:buClr>
                <a:schemeClr val="dk2"/>
              </a:buClr>
              <a:buSzPts val="1000"/>
              <a:buAutoNum type="arabicParenBoth"/>
            </a:pPr>
            <a:r>
              <a:rPr i="1" lang="en" sz="1000">
                <a:solidFill>
                  <a:schemeClr val="dk2"/>
                </a:solidFill>
              </a:rPr>
              <a:t>https://interestingengineering.com/culture/a-casinos-database-was-hacked-through-a-smart-fish-tank-thermometer</a:t>
            </a:r>
            <a:endParaRPr i="1"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of Things - HiveOT</a:t>
            </a:r>
            <a:endParaRPr/>
          </a:p>
        </p:txBody>
      </p:sp>
      <p:sp>
        <p:nvSpPr>
          <p:cNvPr id="151" name="Google Shape;151;p19"/>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0" lvl="0" marL="0" rtl="0" algn="l">
              <a:spcBef>
                <a:spcPts val="200"/>
              </a:spcBef>
              <a:spcAft>
                <a:spcPts val="0"/>
              </a:spcAft>
              <a:buNone/>
            </a:pPr>
            <a:r>
              <a:rPr lang="en"/>
              <a:t>Rule #1: HiveOT Things do not run (network) servers. </a:t>
            </a:r>
            <a:endParaRPr sz="1400"/>
          </a:p>
          <a:p>
            <a:pPr indent="-330200" lvl="0" marL="457200" rtl="0" algn="l">
              <a:spcBef>
                <a:spcPts val="200"/>
              </a:spcBef>
              <a:spcAft>
                <a:spcPts val="0"/>
              </a:spcAft>
              <a:buSzPts val="1600"/>
              <a:buChar char="●"/>
            </a:pPr>
            <a:r>
              <a:rPr lang="en" sz="1400"/>
              <a:t>Offer an alternative to the model that all Things must run a server to be used, which raises a global security concern due to incorporation in botnets.</a:t>
            </a:r>
            <a:endParaRPr sz="1400"/>
          </a:p>
          <a:p>
            <a:pPr indent="-317500" lvl="0" marL="457200" rtl="0" algn="l">
              <a:spcBef>
                <a:spcPts val="200"/>
              </a:spcBef>
              <a:spcAft>
                <a:spcPts val="0"/>
              </a:spcAft>
              <a:buSzPts val="1400"/>
              <a:buChar char="●"/>
            </a:pPr>
            <a:r>
              <a:rPr lang="en" sz="1400"/>
              <a:t>IoT devices instead connect to a HiveOT Hub through a discovery and provisioning process.</a:t>
            </a:r>
            <a:endParaRPr sz="1400"/>
          </a:p>
          <a:p>
            <a:pPr indent="-317500" lvl="0" marL="457200" rtl="0" algn="l">
              <a:spcBef>
                <a:spcPts val="200"/>
              </a:spcBef>
              <a:spcAft>
                <a:spcPts val="0"/>
              </a:spcAft>
              <a:buSzPts val="1400"/>
              <a:buChar char="●"/>
            </a:pPr>
            <a:r>
              <a:rPr lang="en" sz="1400"/>
              <a:t>Greatly reduced attack surface. No direct access to the device.</a:t>
            </a:r>
            <a:endParaRPr sz="1400"/>
          </a:p>
          <a:p>
            <a:pPr indent="-317500" lvl="0" marL="457200" rtl="0" algn="l">
              <a:spcBef>
                <a:spcPts val="200"/>
              </a:spcBef>
              <a:spcAft>
                <a:spcPts val="0"/>
              </a:spcAft>
              <a:buSzPts val="1400"/>
              <a:buChar char="●"/>
            </a:pPr>
            <a:r>
              <a:rPr lang="en" sz="1400"/>
              <a:t>Encrypted network connections.</a:t>
            </a:r>
            <a:endParaRPr sz="1400"/>
          </a:p>
          <a:p>
            <a:pPr indent="0" lvl="0" marL="0" rtl="0" algn="l">
              <a:spcBef>
                <a:spcPts val="400"/>
              </a:spcBef>
              <a:spcAft>
                <a:spcPts val="0"/>
              </a:spcAft>
              <a:buNone/>
            </a:pPr>
            <a:r>
              <a:rPr lang="en"/>
              <a:t>Benefits of using a Hub. Provide centralized:</a:t>
            </a:r>
            <a:endParaRPr/>
          </a:p>
          <a:p>
            <a:pPr indent="-317500" lvl="0" marL="457200" rtl="0" algn="l">
              <a:spcBef>
                <a:spcPts val="200"/>
              </a:spcBef>
              <a:spcAft>
                <a:spcPts val="0"/>
              </a:spcAft>
              <a:buSzPts val="1400"/>
              <a:buChar char="●"/>
            </a:pPr>
            <a:r>
              <a:rPr lang="en" sz="1400"/>
              <a:t>Authentication &amp; authorization</a:t>
            </a:r>
            <a:endParaRPr sz="1400"/>
          </a:p>
          <a:p>
            <a:pPr indent="-317500" lvl="0" marL="457200" rtl="0" algn="l">
              <a:spcBef>
                <a:spcPts val="200"/>
              </a:spcBef>
              <a:spcAft>
                <a:spcPts val="0"/>
              </a:spcAft>
              <a:buSzPts val="1400"/>
              <a:buChar char="●"/>
            </a:pPr>
            <a:r>
              <a:rPr lang="en" sz="1400"/>
              <a:t>Consumer facing connectivity </a:t>
            </a:r>
            <a:endParaRPr sz="1400"/>
          </a:p>
          <a:p>
            <a:pPr indent="-317500" lvl="0" marL="457200" rtl="0" algn="l">
              <a:spcBef>
                <a:spcPts val="200"/>
              </a:spcBef>
              <a:spcAft>
                <a:spcPts val="0"/>
              </a:spcAft>
              <a:buSzPts val="1400"/>
              <a:buChar char="●"/>
            </a:pPr>
            <a:r>
              <a:rPr lang="en" sz="1400"/>
              <a:t>Security protocols</a:t>
            </a:r>
            <a:endParaRPr sz="1400"/>
          </a:p>
          <a:p>
            <a:pPr indent="-317500" lvl="0" marL="457200" rtl="0" algn="l">
              <a:spcBef>
                <a:spcPts val="200"/>
              </a:spcBef>
              <a:spcAft>
                <a:spcPts val="0"/>
              </a:spcAft>
              <a:buSzPts val="1400"/>
              <a:buChar char="●"/>
            </a:pPr>
            <a:r>
              <a:rPr lang="en" sz="1400"/>
              <a:t>Firmware updates</a:t>
            </a:r>
            <a:endParaRPr sz="1400"/>
          </a:p>
        </p:txBody>
      </p:sp>
      <p:pic>
        <p:nvPicPr>
          <p:cNvPr id="152" name="Google Shape;152;p19"/>
          <p:cNvPicPr preferRelativeResize="0"/>
          <p:nvPr/>
        </p:nvPicPr>
        <p:blipFill>
          <a:blip r:embed="rId3">
            <a:alphaModFix/>
          </a:blip>
          <a:stretch>
            <a:fillRect/>
          </a:stretch>
        </p:blipFill>
        <p:spPr>
          <a:xfrm>
            <a:off x="6077151" y="2621425"/>
            <a:ext cx="2755150" cy="199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HiveOT Hub - An Edge Device</a:t>
            </a:r>
            <a:endParaRPr/>
          </a:p>
        </p:txBody>
      </p:sp>
      <p:sp>
        <p:nvSpPr>
          <p:cNvPr id="158" name="Google Shape;158;p20"/>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Digital Twin Runtime</a:t>
            </a:r>
            <a:endParaRPr/>
          </a:p>
          <a:p>
            <a:pPr indent="-304800" lvl="1" marL="914400" rtl="0" algn="l">
              <a:spcBef>
                <a:spcPts val="200"/>
              </a:spcBef>
              <a:spcAft>
                <a:spcPts val="0"/>
              </a:spcAft>
              <a:buSzPts val="1200"/>
              <a:buChar char="○"/>
            </a:pPr>
            <a:r>
              <a:rPr lang="en" sz="1200"/>
              <a:t>Transport Protocols</a:t>
            </a:r>
            <a:endParaRPr sz="1200"/>
          </a:p>
          <a:p>
            <a:pPr indent="-304800" lvl="1" marL="914400" rtl="0" algn="l">
              <a:spcBef>
                <a:spcPts val="200"/>
              </a:spcBef>
              <a:spcAft>
                <a:spcPts val="0"/>
              </a:spcAft>
              <a:buSzPts val="1200"/>
              <a:buChar char="○"/>
            </a:pPr>
            <a:r>
              <a:rPr lang="en" sz="1200"/>
              <a:t>Router</a:t>
            </a:r>
            <a:endParaRPr sz="1200"/>
          </a:p>
          <a:p>
            <a:pPr indent="-304800" lvl="1" marL="914400" rtl="0" algn="l">
              <a:spcBef>
                <a:spcPts val="200"/>
              </a:spcBef>
              <a:spcAft>
                <a:spcPts val="0"/>
              </a:spcAft>
              <a:buSzPts val="1200"/>
              <a:buChar char="○"/>
            </a:pPr>
            <a:r>
              <a:rPr lang="en" sz="1200"/>
              <a:t>Digital Twin Store</a:t>
            </a:r>
            <a:endParaRPr sz="1200"/>
          </a:p>
          <a:p>
            <a:pPr indent="-304800" lvl="1" marL="914400" rtl="0" algn="l">
              <a:spcBef>
                <a:spcPts val="200"/>
              </a:spcBef>
              <a:spcAft>
                <a:spcPts val="0"/>
              </a:spcAft>
              <a:buSzPts val="1200"/>
              <a:buChar char="○"/>
            </a:pPr>
            <a:r>
              <a:rPr lang="en" sz="1200"/>
              <a:t>Digital Twin Hooks</a:t>
            </a:r>
            <a:endParaRPr sz="1200"/>
          </a:p>
          <a:p>
            <a:pPr indent="-330200" lvl="0" marL="457200" rtl="0" algn="l">
              <a:spcBef>
                <a:spcPts val="200"/>
              </a:spcBef>
              <a:spcAft>
                <a:spcPts val="0"/>
              </a:spcAft>
              <a:buSzPts val="1600"/>
              <a:buChar char="●"/>
            </a:pPr>
            <a:r>
              <a:rPr lang="en"/>
              <a:t>IoT Device Protocols</a:t>
            </a:r>
            <a:endParaRPr/>
          </a:p>
          <a:p>
            <a:pPr indent="-304800" lvl="1" marL="914400" rtl="0" algn="l">
              <a:spcBef>
                <a:spcPts val="200"/>
              </a:spcBef>
              <a:spcAft>
                <a:spcPts val="0"/>
              </a:spcAft>
              <a:buSzPts val="1200"/>
              <a:buChar char="○"/>
            </a:pPr>
            <a:r>
              <a:rPr lang="en" sz="1200"/>
              <a:t>WoT </a:t>
            </a:r>
            <a:endParaRPr sz="1200"/>
          </a:p>
          <a:p>
            <a:pPr indent="-304800" lvl="1" marL="914400" rtl="0" algn="l">
              <a:spcBef>
                <a:spcPts val="200"/>
              </a:spcBef>
              <a:spcAft>
                <a:spcPts val="0"/>
              </a:spcAft>
              <a:buSzPts val="1200"/>
              <a:buChar char="○"/>
            </a:pPr>
            <a:r>
              <a:rPr lang="en" sz="1200"/>
              <a:t>ZWave</a:t>
            </a:r>
            <a:endParaRPr sz="1200"/>
          </a:p>
          <a:p>
            <a:pPr indent="-304800" lvl="1" marL="914400" rtl="0" algn="l">
              <a:spcBef>
                <a:spcPts val="200"/>
              </a:spcBef>
              <a:spcAft>
                <a:spcPts val="0"/>
              </a:spcAft>
              <a:buSzPts val="1200"/>
              <a:buChar char="○"/>
            </a:pPr>
            <a:r>
              <a:rPr lang="en" sz="1200"/>
              <a:t>1-wire</a:t>
            </a:r>
            <a:endParaRPr sz="1200"/>
          </a:p>
          <a:p>
            <a:pPr indent="-304800" lvl="1" marL="914400" rtl="0" algn="l">
              <a:spcBef>
                <a:spcPts val="200"/>
              </a:spcBef>
              <a:spcAft>
                <a:spcPts val="0"/>
              </a:spcAft>
              <a:buSzPts val="1200"/>
              <a:buChar char="○"/>
            </a:pPr>
            <a:r>
              <a:rPr lang="en" sz="1200"/>
              <a:t>…etc</a:t>
            </a:r>
            <a:endParaRPr sz="1200"/>
          </a:p>
          <a:p>
            <a:pPr indent="-317500" lvl="0" marL="457200" rtl="0" algn="l">
              <a:spcBef>
                <a:spcPts val="200"/>
              </a:spcBef>
              <a:spcAft>
                <a:spcPts val="0"/>
              </a:spcAft>
              <a:buSzPts val="1400"/>
              <a:buChar char="●"/>
            </a:pPr>
            <a:r>
              <a:rPr lang="en" sz="1400"/>
              <a:t>S</a:t>
            </a:r>
            <a:r>
              <a:rPr lang="en" sz="1400"/>
              <a:t>ervices</a:t>
            </a:r>
            <a:endParaRPr sz="894"/>
          </a:p>
          <a:p>
            <a:pPr indent="-304800" lvl="1" marL="914400" rtl="0" algn="l">
              <a:spcBef>
                <a:spcPts val="200"/>
              </a:spcBef>
              <a:spcAft>
                <a:spcPts val="0"/>
              </a:spcAft>
              <a:buSzPts val="1200"/>
              <a:buChar char="○"/>
            </a:pPr>
            <a:r>
              <a:rPr lang="en" sz="1200"/>
              <a:t>Launcher</a:t>
            </a:r>
            <a:endParaRPr sz="1200"/>
          </a:p>
          <a:p>
            <a:pPr indent="-304800" lvl="1" marL="914400" rtl="0" algn="l">
              <a:spcBef>
                <a:spcPts val="200"/>
              </a:spcBef>
              <a:spcAft>
                <a:spcPts val="0"/>
              </a:spcAft>
              <a:buSzPts val="1200"/>
              <a:buChar char="○"/>
            </a:pPr>
            <a:r>
              <a:rPr lang="en" sz="1200"/>
              <a:t>Provisioning</a:t>
            </a:r>
            <a:endParaRPr sz="1200"/>
          </a:p>
          <a:p>
            <a:pPr indent="-304800" lvl="1" marL="914400" rtl="0" algn="l">
              <a:spcBef>
                <a:spcPts val="200"/>
              </a:spcBef>
              <a:spcAft>
                <a:spcPts val="0"/>
              </a:spcAft>
              <a:buSzPts val="1200"/>
              <a:buChar char="○"/>
            </a:pPr>
            <a:r>
              <a:rPr lang="en" sz="1200"/>
              <a:t>History</a:t>
            </a:r>
            <a:endParaRPr sz="1200"/>
          </a:p>
          <a:p>
            <a:pPr indent="-304800" lvl="1" marL="914400" rtl="0" algn="l">
              <a:spcBef>
                <a:spcPts val="200"/>
              </a:spcBef>
              <a:spcAft>
                <a:spcPts val="0"/>
              </a:spcAft>
              <a:buSzPts val="1200"/>
              <a:buChar char="○"/>
            </a:pPr>
            <a:r>
              <a:rPr lang="en" sz="1200"/>
              <a:t>HiveOView (web view)</a:t>
            </a:r>
            <a:endParaRPr sz="1200"/>
          </a:p>
          <a:p>
            <a:pPr indent="-304800" lvl="1" marL="914400" rtl="0" algn="l">
              <a:spcBef>
                <a:spcPts val="200"/>
              </a:spcBef>
              <a:spcAft>
                <a:spcPts val="0"/>
              </a:spcAft>
              <a:buSzPts val="1200"/>
              <a:buChar char="○"/>
            </a:pPr>
            <a:r>
              <a:rPr lang="en" sz="1200"/>
              <a:t>Monitoring</a:t>
            </a:r>
            <a:endParaRPr sz="1200"/>
          </a:p>
        </p:txBody>
      </p:sp>
      <p:pic>
        <p:nvPicPr>
          <p:cNvPr id="159" name="Google Shape;159;p20" title="hub digitwin.jpg"/>
          <p:cNvPicPr preferRelativeResize="0"/>
          <p:nvPr/>
        </p:nvPicPr>
        <p:blipFill>
          <a:blip r:embed="rId3">
            <a:alphaModFix/>
          </a:blip>
          <a:stretch>
            <a:fillRect/>
          </a:stretch>
        </p:blipFill>
        <p:spPr>
          <a:xfrm>
            <a:off x="3168250" y="959038"/>
            <a:ext cx="5725950" cy="387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00925"/>
            <a:ext cx="8520600" cy="52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Digital Twin Runtime</a:t>
            </a:r>
            <a:endParaRPr sz="1700"/>
          </a:p>
        </p:txBody>
      </p:sp>
      <p:sp>
        <p:nvSpPr>
          <p:cNvPr id="165" name="Google Shape;165;p21"/>
          <p:cNvSpPr txBox="1"/>
          <p:nvPr>
            <p:ph idx="1" type="body"/>
          </p:nvPr>
        </p:nvSpPr>
        <p:spPr>
          <a:xfrm>
            <a:off x="311700" y="929525"/>
            <a:ext cx="8520600" cy="3933900"/>
          </a:xfrm>
          <a:prstGeom prst="rect">
            <a:avLst/>
          </a:prstGeom>
        </p:spPr>
        <p:txBody>
          <a:bodyPr anchorCtr="0" anchor="t" bIns="91425" lIns="91425" spcFirstLastPara="1" rIns="91425" wrap="square" tIns="91425">
            <a:noAutofit/>
          </a:bodyPr>
          <a:lstStyle/>
          <a:p>
            <a:pPr indent="-330200" lvl="0" marL="457200" rtl="0" algn="l">
              <a:spcBef>
                <a:spcPts val="200"/>
              </a:spcBef>
              <a:spcAft>
                <a:spcPts val="0"/>
              </a:spcAft>
              <a:buSzPts val="1600"/>
              <a:buChar char="●"/>
            </a:pPr>
            <a:r>
              <a:rPr lang="en"/>
              <a:t>HiveOT uses two TD’s per Digital Twin:</a:t>
            </a:r>
            <a:endParaRPr/>
          </a:p>
          <a:p>
            <a:pPr indent="-317500" lvl="1" marL="914400" rtl="0" algn="l">
              <a:spcBef>
                <a:spcPts val="200"/>
              </a:spcBef>
              <a:spcAft>
                <a:spcPts val="0"/>
              </a:spcAft>
              <a:buSzPts val="1400"/>
              <a:buChar char="○"/>
            </a:pPr>
            <a:r>
              <a:rPr lang="en" sz="1400"/>
              <a:t>Device TD</a:t>
            </a:r>
            <a:endParaRPr sz="1400"/>
          </a:p>
          <a:p>
            <a:pPr indent="-317500" lvl="2" marL="1371600" rtl="0" algn="l">
              <a:spcBef>
                <a:spcPts val="0"/>
              </a:spcBef>
              <a:spcAft>
                <a:spcPts val="0"/>
              </a:spcAft>
              <a:buSzPts val="1400"/>
              <a:buChar char="■"/>
            </a:pPr>
            <a:r>
              <a:rPr lang="en" sz="1400"/>
              <a:t>Sent by device agents</a:t>
            </a:r>
            <a:endParaRPr sz="1400"/>
          </a:p>
          <a:p>
            <a:pPr indent="-317500" lvl="1" marL="914400" rtl="0" algn="l">
              <a:spcBef>
                <a:spcPts val="200"/>
              </a:spcBef>
              <a:spcAft>
                <a:spcPts val="0"/>
              </a:spcAft>
              <a:buSzPts val="1400"/>
              <a:buChar char="○"/>
            </a:pPr>
            <a:r>
              <a:rPr lang="en" sz="1400"/>
              <a:t>Digital Twin TD</a:t>
            </a:r>
            <a:endParaRPr sz="1400"/>
          </a:p>
          <a:p>
            <a:pPr indent="-317500" lvl="2" marL="1371600" rtl="0" algn="l">
              <a:spcBef>
                <a:spcPts val="0"/>
              </a:spcBef>
              <a:spcAft>
                <a:spcPts val="0"/>
              </a:spcAft>
              <a:buSzPts val="1400"/>
              <a:buChar char="■"/>
            </a:pPr>
            <a:r>
              <a:rPr lang="en" sz="1400"/>
              <a:t>Served to consumers</a:t>
            </a:r>
            <a:endParaRPr sz="1400"/>
          </a:p>
          <a:p>
            <a:pPr indent="-317500" lvl="2" marL="1371600" rtl="0" algn="l">
              <a:spcBef>
                <a:spcPts val="0"/>
              </a:spcBef>
              <a:spcAft>
                <a:spcPts val="0"/>
              </a:spcAft>
              <a:buSzPts val="1400"/>
              <a:buChar char="■"/>
            </a:pPr>
            <a:r>
              <a:rPr lang="en" sz="1400"/>
              <a:t>Forms updated with</a:t>
            </a:r>
            <a:r>
              <a:rPr lang="en" sz="1400"/>
              <a:t> with</a:t>
            </a:r>
            <a:r>
              <a:rPr lang="en" sz="1400"/>
              <a:t> Hub endpoints</a:t>
            </a:r>
            <a:endParaRPr sz="1400"/>
          </a:p>
          <a:p>
            <a:pPr indent="-317500" lvl="2" marL="1371600" rtl="0" algn="l">
              <a:spcBef>
                <a:spcPts val="0"/>
              </a:spcBef>
              <a:spcAft>
                <a:spcPts val="0"/>
              </a:spcAft>
              <a:buSzPts val="1400"/>
              <a:buChar char="■"/>
            </a:pPr>
            <a:r>
              <a:rPr lang="en" sz="1400"/>
              <a:t>Identify as digital-twin Thing-ID: </a:t>
            </a:r>
            <a:r>
              <a:rPr lang="en" sz="1400"/>
              <a:t>dtw:{agentID}:{thingID}</a:t>
            </a:r>
            <a:endParaRPr sz="1400"/>
          </a:p>
          <a:p>
            <a:pPr indent="-330200" lvl="0" marL="457200" rtl="0" algn="l">
              <a:spcBef>
                <a:spcPts val="400"/>
              </a:spcBef>
              <a:spcAft>
                <a:spcPts val="0"/>
              </a:spcAft>
              <a:buSzPts val="1600"/>
              <a:buChar char="●"/>
            </a:pPr>
            <a:r>
              <a:rPr lang="en"/>
              <a:t>Consumers interact with the digital twin</a:t>
            </a:r>
            <a:endParaRPr/>
          </a:p>
          <a:p>
            <a:pPr indent="-311150" lvl="1" marL="914400" rtl="0" algn="l">
              <a:spcBef>
                <a:spcPts val="400"/>
              </a:spcBef>
              <a:spcAft>
                <a:spcPts val="0"/>
              </a:spcAft>
              <a:buSzPts val="1300"/>
              <a:buChar char="○"/>
            </a:pPr>
            <a:r>
              <a:rPr lang="en"/>
              <a:t>Requests are routed by the digital twin router</a:t>
            </a:r>
            <a:endParaRPr/>
          </a:p>
          <a:p>
            <a:pPr indent="-317500" lvl="1" marL="914400" rtl="0" algn="l">
              <a:spcBef>
                <a:spcPts val="200"/>
              </a:spcBef>
              <a:spcAft>
                <a:spcPts val="0"/>
              </a:spcAft>
              <a:buSzPts val="1400"/>
              <a:buChar char="○"/>
            </a:pPr>
            <a:r>
              <a:rPr lang="en" sz="1400"/>
              <a:t>The device is isolated from the outside</a:t>
            </a:r>
            <a:endParaRPr sz="1400"/>
          </a:p>
          <a:p>
            <a:pPr indent="-330200" lvl="0" marL="457200" rtl="0" algn="l">
              <a:spcBef>
                <a:spcPts val="400"/>
              </a:spcBef>
              <a:spcAft>
                <a:spcPts val="0"/>
              </a:spcAft>
              <a:buSzPts val="1600"/>
              <a:buChar char="●"/>
            </a:pPr>
            <a:r>
              <a:rPr lang="en"/>
              <a:t>Monitoring and simulation hooks</a:t>
            </a:r>
            <a:endParaRPr/>
          </a:p>
          <a:p>
            <a:pPr indent="-317500" lvl="1" marL="914400" rtl="0" algn="l">
              <a:spcBef>
                <a:spcPts val="200"/>
              </a:spcBef>
              <a:spcAft>
                <a:spcPts val="0"/>
              </a:spcAft>
              <a:buSzPts val="1400"/>
              <a:buChar char="○"/>
            </a:pPr>
            <a:r>
              <a:rPr lang="en" sz="1400"/>
              <a:t>Monitor Thing interaction </a:t>
            </a:r>
            <a:r>
              <a:rPr lang="en" sz="1000"/>
              <a:t>(*future)</a:t>
            </a:r>
            <a:endParaRPr sz="1000"/>
          </a:p>
          <a:p>
            <a:pPr indent="-317500" lvl="1" marL="914400" rtl="0" algn="l">
              <a:spcBef>
                <a:spcPts val="200"/>
              </a:spcBef>
              <a:spcAft>
                <a:spcPts val="0"/>
              </a:spcAft>
              <a:buSzPts val="1400"/>
              <a:buChar char="○"/>
            </a:pPr>
            <a:r>
              <a:rPr lang="en" sz="1400"/>
              <a:t>Route Thing operations to a simulator </a:t>
            </a:r>
            <a:r>
              <a:rPr lang="en" sz="1000"/>
              <a:t>(*future)</a:t>
            </a:r>
            <a:endParaRPr sz="1000"/>
          </a:p>
        </p:txBody>
      </p:sp>
      <p:pic>
        <p:nvPicPr>
          <p:cNvPr id="166" name="Google Shape;166;p21"/>
          <p:cNvPicPr preferRelativeResize="0"/>
          <p:nvPr/>
        </p:nvPicPr>
        <p:blipFill>
          <a:blip r:embed="rId3">
            <a:alphaModFix/>
          </a:blip>
          <a:stretch>
            <a:fillRect/>
          </a:stretch>
        </p:blipFill>
        <p:spPr>
          <a:xfrm>
            <a:off x="5348550" y="3500022"/>
            <a:ext cx="557874" cy="572700"/>
          </a:xfrm>
          <a:prstGeom prst="rect">
            <a:avLst/>
          </a:prstGeom>
          <a:noFill/>
          <a:ln>
            <a:noFill/>
          </a:ln>
        </p:spPr>
      </p:pic>
      <p:pic>
        <p:nvPicPr>
          <p:cNvPr id="167" name="Google Shape;167;p21" title="digitwin runtime.jpg"/>
          <p:cNvPicPr preferRelativeResize="0"/>
          <p:nvPr/>
        </p:nvPicPr>
        <p:blipFill>
          <a:blip r:embed="rId4">
            <a:alphaModFix/>
          </a:blip>
          <a:stretch>
            <a:fillRect/>
          </a:stretch>
        </p:blipFill>
        <p:spPr>
          <a:xfrm>
            <a:off x="6269350" y="1008725"/>
            <a:ext cx="2628900" cy="385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